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4" r:id="rId4"/>
    <p:sldId id="267" r:id="rId5"/>
    <p:sldId id="270" r:id="rId6"/>
    <p:sldId id="273" r:id="rId7"/>
    <p:sldId id="269" r:id="rId8"/>
    <p:sldId id="258" r:id="rId9"/>
    <p:sldId id="259" r:id="rId10"/>
    <p:sldId id="271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8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EEF"/>
    <a:srgbClr val="FFE1E1"/>
    <a:srgbClr val="FF4747"/>
    <a:srgbClr val="FFA3A3"/>
    <a:srgbClr val="EAEFF7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6C084-AE5F-4578-8464-47A4C30BE2E5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9481D-CC99-4306-B5DD-5DE6DD2F3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89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is Temple of the Vestal Virgins,</a:t>
            </a:r>
            <a:r>
              <a:rPr lang="en-US" baseline="0" dirty="0" smtClean="0"/>
              <a:t> built by </a:t>
            </a:r>
            <a:r>
              <a:rPr lang="en-US" baseline="0" dirty="0" err="1" smtClean="0"/>
              <a:t>Numa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Pompilius</a:t>
            </a:r>
            <a:r>
              <a:rPr lang="en-US" baseline="0" dirty="0" smtClean="0"/>
              <a:t> (one of 7 kings of early Rome)</a:t>
            </a:r>
          </a:p>
          <a:p>
            <a:r>
              <a:rPr lang="en-US" baseline="0" dirty="0" smtClean="0"/>
              <a:t>other hills: Aventine, Caelian, Esquiline, Quirinal, Viminal</a:t>
            </a:r>
          </a:p>
          <a:p>
            <a:r>
              <a:rPr lang="en-US" dirty="0" smtClean="0"/>
              <a:t>By Andrei </a:t>
            </a:r>
            <a:r>
              <a:rPr lang="en-US" dirty="0" err="1" smtClean="0"/>
              <a:t>nacu</a:t>
            </a:r>
            <a:r>
              <a:rPr lang="en-US" dirty="0" smtClean="0"/>
              <a:t> at English Wikipedia - Transferred from </a:t>
            </a:r>
            <a:r>
              <a:rPr lang="en-US" dirty="0" err="1" smtClean="0"/>
              <a:t>en.wikipedia</a:t>
            </a:r>
            <a:r>
              <a:rPr lang="en-US" dirty="0" smtClean="0"/>
              <a:t> to Commons., Public Domain, https://commons.wikimedia.org/w/index.php?curid=3274724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81D-CC99-4306-B5DD-5DE6DD2F33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67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81D-CC99-4306-B5DD-5DE6DD2F33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6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81D-CC99-4306-B5DD-5DE6DD2F33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81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81D-CC99-4306-B5DD-5DE6DD2F33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11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81D-CC99-4306-B5DD-5DE6DD2F33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15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81D-CC99-4306-B5DD-5DE6DD2F33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41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81D-CC99-4306-B5DD-5DE6DD2F337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14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understand the evolution</a:t>
            </a:r>
            <a:r>
              <a:rPr lang="en-US" baseline="0" dirty="0" smtClean="0"/>
              <a:t> and uniqueness of Latin you must understand that of Rome</a:t>
            </a:r>
          </a:p>
          <a:p>
            <a:r>
              <a:rPr lang="en-US" baseline="0" dirty="0" smtClean="0"/>
              <a:t>‘aorist’ is an ‘unmarked’ past tense, i.e. not specified to be either imperfect or perfect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Cambria" panose="02040503050406030204" pitchFamily="18" charset="0"/>
              </a:rPr>
              <a:t>think 11</a:t>
            </a:r>
            <a:r>
              <a:rPr lang="en-US" sz="2000" baseline="30000" dirty="0" smtClean="0">
                <a:latin typeface="Cambria" panose="02040503050406030204" pitchFamily="18" charset="0"/>
              </a:rPr>
              <a:t>th</a:t>
            </a:r>
            <a:r>
              <a:rPr lang="en-US" sz="2000" dirty="0" smtClean="0">
                <a:latin typeface="Cambria" panose="02040503050406030204" pitchFamily="18" charset="0"/>
              </a:rPr>
              <a:t> to 14</a:t>
            </a:r>
            <a:r>
              <a:rPr lang="en-US" sz="2000" baseline="30000" dirty="0" smtClean="0">
                <a:latin typeface="Cambria" panose="02040503050406030204" pitchFamily="18" charset="0"/>
              </a:rPr>
              <a:t>th</a:t>
            </a:r>
            <a:r>
              <a:rPr lang="en-US" sz="2000" dirty="0" smtClean="0">
                <a:latin typeface="Cambria" panose="02040503050406030204" pitchFamily="18" charset="0"/>
              </a:rPr>
              <a:t> c English, or Beowulf to Chaucer</a:t>
            </a:r>
            <a:endParaRPr lang="en-US" baseline="0" dirty="0" smtClean="0"/>
          </a:p>
          <a:p>
            <a:r>
              <a:rPr lang="en-US" dirty="0" smtClean="0"/>
              <a:t>By </a:t>
            </a:r>
            <a:r>
              <a:rPr lang="en-US" dirty="0" err="1" smtClean="0"/>
              <a:t>NormanEinstein</a:t>
            </a:r>
            <a:r>
              <a:rPr lang="en-US" dirty="0" smtClean="0"/>
              <a:t> - Based on a map from The National Geographic Magazine Vol.173 No.6 June 1988., CC BY-SA 3.0, https://commons.wikimedia.org/w/index.php?curid=241378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81D-CC99-4306-B5DD-5DE6DD2F33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60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things that distinguished</a:t>
            </a:r>
            <a:r>
              <a:rPr lang="en-US" baseline="0" dirty="0" smtClean="0"/>
              <a:t> Latin and related languages is the use of the ‘f’ sound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81D-CC99-4306-B5DD-5DE6DD2F33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12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81D-CC99-4306-B5DD-5DE6DD2F33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37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sixth</a:t>
            </a:r>
            <a:r>
              <a:rPr lang="en-US" baseline="0" dirty="0" smtClean="0"/>
              <a:t> irregular declension exists but seriously we don’t care about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81D-CC99-4306-B5DD-5DE6DD2F33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90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81D-CC99-4306-B5DD-5DE6DD2F33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69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conjugations</a:t>
            </a:r>
            <a:r>
              <a:rPr lang="en-US" baseline="0" dirty="0" smtClean="0"/>
              <a:t> matter more for more exotic tenses (present is pretty much single-vowel differences)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81D-CC99-4306-B5DD-5DE6DD2F33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23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conjugation is the active voice, declarative mood of a first-conjugation verb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81D-CC99-4306-B5DD-5DE6DD2F33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7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9481D-CC99-4306-B5DD-5DE6DD2F33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72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6B3B-B5F8-48D5-A397-E71459412840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DCDA-4761-41B8-8917-9E573699F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6B3B-B5F8-48D5-A397-E71459412840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DCDA-4761-41B8-8917-9E573699F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1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6B3B-B5F8-48D5-A397-E71459412840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DCDA-4761-41B8-8917-9E573699F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9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6B3B-B5F8-48D5-A397-E71459412840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DCDA-4761-41B8-8917-9E573699F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6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6B3B-B5F8-48D5-A397-E71459412840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DCDA-4761-41B8-8917-9E573699F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5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6B3B-B5F8-48D5-A397-E71459412840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DCDA-4761-41B8-8917-9E573699F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93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6B3B-B5F8-48D5-A397-E71459412840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DCDA-4761-41B8-8917-9E573699F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8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6B3B-B5F8-48D5-A397-E71459412840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DCDA-4761-41B8-8917-9E573699F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71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6B3B-B5F8-48D5-A397-E71459412840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DCDA-4761-41B8-8917-9E573699F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5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6B3B-B5F8-48D5-A397-E71459412840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DCDA-4761-41B8-8917-9E573699F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5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6B3B-B5F8-48D5-A397-E71459412840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DCDA-4761-41B8-8917-9E573699F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3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D6B3B-B5F8-48D5-A397-E71459412840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BDCDA-4761-41B8-8917-9E573699F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0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241378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38552"/>
            <a:ext cx="9144000" cy="998415"/>
          </a:xfrm>
        </p:spPr>
        <p:txBody>
          <a:bodyPr/>
          <a:lstStyle/>
          <a:p>
            <a:r>
              <a:rPr lang="en-US" dirty="0" smtClean="0">
                <a:latin typeface="Castellar" panose="020A0402060406010301" pitchFamily="18" charset="0"/>
              </a:rPr>
              <a:t>Latin</a:t>
            </a:r>
            <a:endParaRPr lang="en-US" dirty="0">
              <a:latin typeface="Castellar" panose="020A0402060406010301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13840"/>
            <a:ext cx="9144000" cy="1655762"/>
          </a:xfrm>
        </p:spPr>
        <p:txBody>
          <a:bodyPr/>
          <a:lstStyle/>
          <a:p>
            <a:r>
              <a:rPr lang="en-US" dirty="0" smtClean="0">
                <a:latin typeface="Castellar" panose="020A0402060406010301" pitchFamily="18" charset="0"/>
              </a:rPr>
              <a:t>And other weird things about </a:t>
            </a:r>
            <a:r>
              <a:rPr lang="en-US" dirty="0">
                <a:latin typeface="Castellar" panose="020A0402060406010301" pitchFamily="18" charset="0"/>
              </a:rPr>
              <a:t>R</a:t>
            </a:r>
            <a:r>
              <a:rPr lang="en-US" dirty="0" smtClean="0">
                <a:latin typeface="Castellar" panose="020A0402060406010301" pitchFamily="18" charset="0"/>
              </a:rPr>
              <a:t>ome</a:t>
            </a:r>
            <a:endParaRPr lang="en-US" dirty="0">
              <a:latin typeface="Castellar" panose="020A0402060406010301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91" y="2398282"/>
            <a:ext cx="3153990" cy="4213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19" y="2423543"/>
            <a:ext cx="4600690" cy="29819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127" y="2857500"/>
            <a:ext cx="3439267" cy="375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4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stellar" panose="020A0402060406010301" pitchFamily="18" charset="0"/>
              </a:rPr>
              <a:t>Example declensions</a:t>
            </a:r>
            <a:endParaRPr lang="en-US" dirty="0">
              <a:latin typeface="Castellar" panose="020A0402060406010301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199" y="1532509"/>
            <a:ext cx="1067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ambria" panose="02040503050406030204" pitchFamily="18" charset="0"/>
              </a:rPr>
              <a:t>puella</a:t>
            </a:r>
            <a:r>
              <a:rPr lang="en-US" sz="2000" dirty="0" smtClean="0">
                <a:latin typeface="Cambria" panose="02040503050406030204" pitchFamily="18" charset="0"/>
              </a:rPr>
              <a:t>, </a:t>
            </a:r>
            <a:r>
              <a:rPr lang="en-US" sz="2000" dirty="0" err="1" smtClean="0">
                <a:latin typeface="Cambria" panose="02040503050406030204" pitchFamily="18" charset="0"/>
              </a:rPr>
              <a:t>puellae</a:t>
            </a:r>
            <a:r>
              <a:rPr lang="en-US" sz="2000" dirty="0" smtClean="0">
                <a:latin typeface="Cambria" panose="02040503050406030204" pitchFamily="18" charset="0"/>
              </a:rPr>
              <a:t>: 1</a:t>
            </a:r>
            <a:r>
              <a:rPr lang="en-US" sz="2000" baseline="30000" dirty="0" smtClean="0">
                <a:latin typeface="Cambria" panose="02040503050406030204" pitchFamily="18" charset="0"/>
              </a:rPr>
              <a:t>st</a:t>
            </a:r>
            <a:r>
              <a:rPr lang="en-US" sz="2000" dirty="0" smtClean="0">
                <a:latin typeface="Cambria" panose="02040503050406030204" pitchFamily="18" charset="0"/>
              </a:rPr>
              <a:t> declension feminine, “girl” (stem is </a:t>
            </a:r>
            <a:r>
              <a:rPr lang="en-US" sz="2000" dirty="0" err="1" smtClean="0">
                <a:latin typeface="Cambria" panose="02040503050406030204" pitchFamily="18" charset="0"/>
              </a:rPr>
              <a:t>puell</a:t>
            </a:r>
            <a:r>
              <a:rPr lang="en-US" sz="2000" dirty="0" smtClean="0">
                <a:latin typeface="Cambria" panose="02040503050406030204" pitchFamily="18" charset="0"/>
              </a:rPr>
              <a:t>-)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149514"/>
              </p:ext>
            </p:extLst>
          </p:nvPr>
        </p:nvGraphicFramePr>
        <p:xfrm>
          <a:off x="1069385" y="2170269"/>
          <a:ext cx="306647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237">
                  <a:extLst>
                    <a:ext uri="{9D8B030D-6E8A-4147-A177-3AD203B41FA5}">
                      <a16:colId xmlns:a16="http://schemas.microsoft.com/office/drawing/2014/main" val="4073569076"/>
                    </a:ext>
                  </a:extLst>
                </a:gridCol>
                <a:gridCol w="1533237">
                  <a:extLst>
                    <a:ext uri="{9D8B030D-6E8A-4147-A177-3AD203B41FA5}">
                      <a16:colId xmlns:a16="http://schemas.microsoft.com/office/drawing/2014/main" val="2928542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Singular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Plural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85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puella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puellae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335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puellae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puellarum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376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puellae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puellīs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067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puellam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puellas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835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puellā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puellīs</a:t>
                      </a:r>
                      <a:endParaRPr lang="en-US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653434"/>
                  </a:ext>
                </a:extLst>
              </a:tr>
            </a:tbl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359338" y="2475070"/>
            <a:ext cx="621150" cy="1920239"/>
            <a:chOff x="394850" y="2133599"/>
            <a:chExt cx="621150" cy="1920239"/>
          </a:xfrm>
        </p:grpSpPr>
        <p:sp>
          <p:nvSpPr>
            <p:cNvPr id="32" name="TextBox 31"/>
            <p:cNvSpPr txBox="1"/>
            <p:nvPr/>
          </p:nvSpPr>
          <p:spPr>
            <a:xfrm>
              <a:off x="394853" y="2133599"/>
              <a:ext cx="62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Cambria" panose="02040503050406030204" pitchFamily="18" charset="0"/>
                </a:rPr>
                <a:t>nom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94852" y="2539814"/>
              <a:ext cx="62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Cambria" panose="02040503050406030204" pitchFamily="18" charset="0"/>
                </a:rPr>
                <a:t>gen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94851" y="2945842"/>
              <a:ext cx="62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>
                  <a:latin typeface="Cambria" panose="02040503050406030204" pitchFamily="18" charset="0"/>
                </a:rPr>
                <a:t>dat</a:t>
              </a:r>
              <a:endParaRPr lang="en-US" dirty="0" smtClean="0">
                <a:latin typeface="Cambria" panose="020405030504060302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4850" y="3315174"/>
              <a:ext cx="62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>
                  <a:latin typeface="Cambria" panose="02040503050406030204" pitchFamily="18" charset="0"/>
                </a:rPr>
                <a:t>acc</a:t>
              </a:r>
              <a:endParaRPr lang="en-US" dirty="0" smtClean="0">
                <a:latin typeface="Cambria" panose="020405030504060302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94850" y="3684506"/>
              <a:ext cx="62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>
                  <a:latin typeface="Cambria" panose="02040503050406030204" pitchFamily="18" charset="0"/>
                </a:rPr>
                <a:t>abl</a:t>
              </a:r>
              <a:endParaRPr lang="en-US" dirty="0" smtClean="0">
                <a:latin typeface="Cambria" panose="02040503050406030204" pitchFamily="18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831080" y="3641256"/>
            <a:ext cx="6346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ambria" panose="02040503050406030204" pitchFamily="18" charset="0"/>
              </a:rPr>
              <a:t>civis</a:t>
            </a:r>
            <a:r>
              <a:rPr lang="en-US" sz="2000" dirty="0" smtClean="0">
                <a:latin typeface="Cambria" panose="02040503050406030204" pitchFamily="18" charset="0"/>
              </a:rPr>
              <a:t>, </a:t>
            </a:r>
            <a:r>
              <a:rPr lang="en-US" sz="2000" dirty="0" err="1" smtClean="0">
                <a:latin typeface="Cambria" panose="02040503050406030204" pitchFamily="18" charset="0"/>
              </a:rPr>
              <a:t>civis</a:t>
            </a:r>
            <a:r>
              <a:rPr lang="en-US" sz="2000" dirty="0" smtClean="0">
                <a:latin typeface="Cambria" panose="02040503050406030204" pitchFamily="18" charset="0"/>
              </a:rPr>
              <a:t>: 3</a:t>
            </a:r>
            <a:r>
              <a:rPr lang="en-US" sz="2000" baseline="30000" dirty="0" smtClean="0">
                <a:latin typeface="Cambria" panose="02040503050406030204" pitchFamily="18" charset="0"/>
              </a:rPr>
              <a:t>rd</a:t>
            </a:r>
            <a:r>
              <a:rPr lang="en-US" sz="2000" dirty="0" smtClean="0">
                <a:latin typeface="Cambria" panose="02040503050406030204" pitchFamily="18" charset="0"/>
              </a:rPr>
              <a:t> declension m/f, “citizen” (stem is civ-)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374014"/>
              </p:ext>
            </p:extLst>
          </p:nvPr>
        </p:nvGraphicFramePr>
        <p:xfrm>
          <a:off x="4926723" y="4290480"/>
          <a:ext cx="306647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237">
                  <a:extLst>
                    <a:ext uri="{9D8B030D-6E8A-4147-A177-3AD203B41FA5}">
                      <a16:colId xmlns:a16="http://schemas.microsoft.com/office/drawing/2014/main" val="4073569076"/>
                    </a:ext>
                  </a:extLst>
                </a:gridCol>
                <a:gridCol w="1533237">
                  <a:extLst>
                    <a:ext uri="{9D8B030D-6E8A-4147-A177-3AD203B41FA5}">
                      <a16:colId xmlns:a16="http://schemas.microsoft.com/office/drawing/2014/main" val="2928542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Singular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Plural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85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civis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civēs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335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civis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civum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376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civī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civibus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067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civem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civēs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835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cive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civibus</a:t>
                      </a:r>
                      <a:endParaRPr lang="en-US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653434"/>
                  </a:ext>
                </a:extLst>
              </a:tr>
            </a:tbl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4224756" y="4651467"/>
            <a:ext cx="621150" cy="1920239"/>
            <a:chOff x="394850" y="2133599"/>
            <a:chExt cx="621150" cy="1920239"/>
          </a:xfrm>
        </p:grpSpPr>
        <p:sp>
          <p:nvSpPr>
            <p:cNvPr id="40" name="TextBox 39"/>
            <p:cNvSpPr txBox="1"/>
            <p:nvPr/>
          </p:nvSpPr>
          <p:spPr>
            <a:xfrm>
              <a:off x="394853" y="2133599"/>
              <a:ext cx="62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Cambria" panose="02040503050406030204" pitchFamily="18" charset="0"/>
                </a:rPr>
                <a:t>nom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94852" y="2539814"/>
              <a:ext cx="62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Cambria" panose="02040503050406030204" pitchFamily="18" charset="0"/>
                </a:rPr>
                <a:t>gen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4851" y="2945842"/>
              <a:ext cx="62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>
                  <a:latin typeface="Cambria" panose="02040503050406030204" pitchFamily="18" charset="0"/>
                </a:rPr>
                <a:t>dat</a:t>
              </a:r>
              <a:endParaRPr lang="en-US" dirty="0" smtClean="0">
                <a:latin typeface="Cambria" panose="020405030504060302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94850" y="3315174"/>
              <a:ext cx="62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>
                  <a:latin typeface="Cambria" panose="02040503050406030204" pitchFamily="18" charset="0"/>
                </a:rPr>
                <a:t>acc</a:t>
              </a:r>
              <a:endParaRPr lang="en-US" dirty="0" smtClean="0">
                <a:latin typeface="Cambria" panose="020405030504060302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4850" y="3684506"/>
              <a:ext cx="62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>
                  <a:latin typeface="Cambria" panose="02040503050406030204" pitchFamily="18" charset="0"/>
                </a:rPr>
                <a:t>abl</a:t>
              </a:r>
              <a:endParaRPr lang="en-US" dirty="0" smtClean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637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stellar" panose="020A0402060406010301" pitchFamily="18" charset="0"/>
              </a:rPr>
              <a:t>Verbs</a:t>
            </a:r>
            <a:endParaRPr lang="en-US" dirty="0"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5600"/>
            <a:ext cx="10515600" cy="278938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given in dictionaries as 4 principal parts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3 moods: imperative, declarative, subjunctive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2 voices: active, passive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4 conjugations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Patterns of endings for singular/plural + 1</a:t>
            </a:r>
            <a:r>
              <a:rPr lang="en-US" baseline="30000" dirty="0" smtClean="0">
                <a:latin typeface="Cambria" panose="02040503050406030204" pitchFamily="18" charset="0"/>
              </a:rPr>
              <a:t>st</a:t>
            </a:r>
            <a:r>
              <a:rPr lang="en-US" dirty="0" smtClean="0">
                <a:latin typeface="Cambria" panose="02040503050406030204" pitchFamily="18" charset="0"/>
              </a:rPr>
              <a:t>, 2</a:t>
            </a:r>
            <a:r>
              <a:rPr lang="en-US" baseline="30000" dirty="0" smtClean="0">
                <a:latin typeface="Cambria" panose="02040503050406030204" pitchFamily="18" charset="0"/>
              </a:rPr>
              <a:t>nd</a:t>
            </a:r>
            <a:r>
              <a:rPr lang="en-US" dirty="0" smtClean="0">
                <a:latin typeface="Cambria" panose="02040503050406030204" pitchFamily="18" charset="0"/>
              </a:rPr>
              <a:t>, 3</a:t>
            </a:r>
            <a:r>
              <a:rPr lang="en-US" baseline="30000" dirty="0" smtClean="0">
                <a:latin typeface="Cambria" panose="02040503050406030204" pitchFamily="18" charset="0"/>
              </a:rPr>
              <a:t>rd</a:t>
            </a:r>
            <a:r>
              <a:rPr lang="en-US" dirty="0" smtClean="0">
                <a:latin typeface="Cambria" panose="02040503050406030204" pitchFamily="18" charset="0"/>
              </a:rPr>
              <a:t> person</a:t>
            </a:r>
            <a:endParaRPr lang="en-US" dirty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6 tenses (see the timeline below)</a:t>
            </a:r>
            <a:endParaRPr lang="en-US" dirty="0">
              <a:latin typeface="Cambria" panose="020405030504060302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94329" y="5564905"/>
            <a:ext cx="10522527" cy="175490"/>
            <a:chOff x="905164" y="5564905"/>
            <a:chExt cx="10522527" cy="175490"/>
          </a:xfrm>
        </p:grpSpPr>
        <p:sp>
          <p:nvSpPr>
            <p:cNvPr id="11" name="Oval 10"/>
            <p:cNvSpPr/>
            <p:nvPr/>
          </p:nvSpPr>
          <p:spPr>
            <a:xfrm>
              <a:off x="11279909" y="5564905"/>
              <a:ext cx="147782" cy="15701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905164" y="5564905"/>
              <a:ext cx="10448636" cy="175490"/>
              <a:chOff x="905164" y="4779818"/>
              <a:chExt cx="10448636" cy="175490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905164" y="4858327"/>
                <a:ext cx="10448636" cy="923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val 6"/>
              <p:cNvSpPr/>
              <p:nvPr/>
            </p:nvSpPr>
            <p:spPr>
              <a:xfrm>
                <a:off x="5948218" y="4779818"/>
                <a:ext cx="147782" cy="15701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905164" y="4779818"/>
                <a:ext cx="147782" cy="15701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221346" y="4789055"/>
                <a:ext cx="535708" cy="15701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962399" y="4779818"/>
                <a:ext cx="147782" cy="15701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614063" y="4798290"/>
                <a:ext cx="147782" cy="15701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 rot="19680093">
            <a:off x="8376143" y="4812652"/>
            <a:ext cx="1615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Future Perfect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9680093">
            <a:off x="10913072" y="4774946"/>
            <a:ext cx="1615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Future 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9680093">
            <a:off x="5735457" y="4804963"/>
            <a:ext cx="1615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Present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9680093">
            <a:off x="3840665" y="4804962"/>
            <a:ext cx="1615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Perfect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9680093">
            <a:off x="2287186" y="4814198"/>
            <a:ext cx="1615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Imperfect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9680093">
            <a:off x="730402" y="4835104"/>
            <a:ext cx="1615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Pluperfect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8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stellar" panose="020A0402060406010301" pitchFamily="18" charset="0"/>
              </a:rPr>
              <a:t>Example Conjugation</a:t>
            </a:r>
            <a:endParaRPr lang="en-US" dirty="0">
              <a:latin typeface="Castellar" panose="020A0402060406010301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58607"/>
              </p:ext>
            </p:extLst>
          </p:nvPr>
        </p:nvGraphicFramePr>
        <p:xfrm>
          <a:off x="1087581" y="2548462"/>
          <a:ext cx="306647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237">
                  <a:extLst>
                    <a:ext uri="{9D8B030D-6E8A-4147-A177-3AD203B41FA5}">
                      <a16:colId xmlns:a16="http://schemas.microsoft.com/office/drawing/2014/main" val="4073569076"/>
                    </a:ext>
                  </a:extLst>
                </a:gridCol>
                <a:gridCol w="1533237">
                  <a:extLst>
                    <a:ext uri="{9D8B030D-6E8A-4147-A177-3AD203B41FA5}">
                      <a16:colId xmlns:a16="http://schemas.microsoft.com/office/drawing/2014/main" val="2928542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Singular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Plural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85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amō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amamus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335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amas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amatis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376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amat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amant</a:t>
                      </a:r>
                      <a:endParaRPr lang="en-US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653434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426024" y="2920810"/>
            <a:ext cx="661557" cy="1108428"/>
            <a:chOff x="426024" y="2689904"/>
            <a:chExt cx="661557" cy="1108428"/>
          </a:xfrm>
        </p:grpSpPr>
        <p:sp>
          <p:nvSpPr>
            <p:cNvPr id="8" name="TextBox 7"/>
            <p:cNvSpPr txBox="1"/>
            <p:nvPr/>
          </p:nvSpPr>
          <p:spPr>
            <a:xfrm>
              <a:off x="426024" y="2689904"/>
              <a:ext cx="62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Cambria" panose="02040503050406030204" pitchFamily="18" charset="0"/>
                </a:rPr>
                <a:t>1</a:t>
              </a:r>
              <a:r>
                <a:rPr lang="en-US" baseline="30000" dirty="0" smtClean="0">
                  <a:latin typeface="Cambria" panose="02040503050406030204" pitchFamily="18" charset="0"/>
                </a:rPr>
                <a:t>st</a:t>
              </a:r>
              <a:r>
                <a:rPr lang="en-US" dirty="0" smtClean="0">
                  <a:latin typeface="Cambria" panose="02040503050406030204" pitchFamily="18" charset="0"/>
                </a:rPr>
                <a:t>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6434" y="3059668"/>
              <a:ext cx="62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Cambria" panose="02040503050406030204" pitchFamily="18" charset="0"/>
                </a:rPr>
                <a:t>2</a:t>
              </a:r>
              <a:r>
                <a:rPr lang="en-US" baseline="30000" dirty="0" smtClean="0">
                  <a:latin typeface="Cambria" panose="02040503050406030204" pitchFamily="18" charset="0"/>
                </a:rPr>
                <a:t>nd</a:t>
              </a:r>
              <a:r>
                <a:rPr lang="en-US" dirty="0" smtClean="0">
                  <a:latin typeface="Cambria" panose="02040503050406030204" pitchFamily="18" charset="0"/>
                </a:rPr>
                <a:t> 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6025" y="3429000"/>
              <a:ext cx="62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Cambria" panose="02040503050406030204" pitchFamily="18" charset="0"/>
                </a:rPr>
                <a:t>3</a:t>
              </a:r>
              <a:r>
                <a:rPr lang="en-US" baseline="30000" dirty="0" smtClean="0">
                  <a:latin typeface="Cambria" panose="02040503050406030204" pitchFamily="18" charset="0"/>
                </a:rPr>
                <a:t>rd</a:t>
              </a:r>
              <a:r>
                <a:rPr lang="en-US" dirty="0" smtClean="0">
                  <a:latin typeface="Cambria" panose="02040503050406030204" pitchFamily="18" charset="0"/>
                </a:rPr>
                <a:t>  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38199" y="1532509"/>
            <a:ext cx="1067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ambria" panose="02040503050406030204" pitchFamily="18" charset="0"/>
              </a:rPr>
              <a:t>amō</a:t>
            </a:r>
            <a:r>
              <a:rPr lang="en-US" sz="2000" dirty="0" smtClean="0">
                <a:latin typeface="Cambria" panose="02040503050406030204" pitchFamily="18" charset="0"/>
              </a:rPr>
              <a:t>, </a:t>
            </a:r>
            <a:r>
              <a:rPr lang="en-US" sz="2000" dirty="0" err="1" smtClean="0">
                <a:latin typeface="Cambria" panose="02040503050406030204" pitchFamily="18" charset="0"/>
              </a:rPr>
              <a:t>amare</a:t>
            </a:r>
            <a:r>
              <a:rPr lang="en-US" sz="2000" dirty="0" smtClean="0">
                <a:latin typeface="Cambria" panose="02040503050406030204" pitchFamily="18" charset="0"/>
              </a:rPr>
              <a:t>, </a:t>
            </a:r>
            <a:r>
              <a:rPr lang="en-US" sz="2000" dirty="0" err="1" smtClean="0">
                <a:latin typeface="Cambria" panose="02040503050406030204" pitchFamily="18" charset="0"/>
              </a:rPr>
              <a:t>amavī</a:t>
            </a:r>
            <a:r>
              <a:rPr lang="en-US" sz="2000" dirty="0" smtClean="0">
                <a:latin typeface="Cambria" panose="02040503050406030204" pitchFamily="18" charset="0"/>
              </a:rPr>
              <a:t>, </a:t>
            </a:r>
            <a:r>
              <a:rPr lang="en-US" sz="2000" dirty="0" err="1" smtClean="0">
                <a:latin typeface="Cambria" panose="02040503050406030204" pitchFamily="18" charset="0"/>
              </a:rPr>
              <a:t>amatus</a:t>
            </a:r>
            <a:r>
              <a:rPr lang="en-US" sz="2000" dirty="0" smtClean="0">
                <a:latin typeface="Cambria" panose="02040503050406030204" pitchFamily="18" charset="0"/>
              </a:rPr>
              <a:t>: 1</a:t>
            </a:r>
            <a:r>
              <a:rPr lang="en-US" sz="2000" baseline="30000" dirty="0" smtClean="0">
                <a:latin typeface="Cambria" panose="02040503050406030204" pitchFamily="18" charset="0"/>
              </a:rPr>
              <a:t>st</a:t>
            </a:r>
            <a:r>
              <a:rPr lang="en-US" sz="2000" dirty="0" smtClean="0">
                <a:latin typeface="Cambria" panose="02040503050406030204" pitchFamily="18" charset="0"/>
              </a:rPr>
              <a:t> declension; to love; e.g., </a:t>
            </a:r>
            <a:r>
              <a:rPr lang="en-US" sz="2000" dirty="0" err="1" smtClean="0">
                <a:latin typeface="Cambria" panose="02040503050406030204" pitchFamily="18" charset="0"/>
              </a:rPr>
              <a:t>Linguam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</a:rPr>
              <a:t>Latinam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</a:rPr>
              <a:t>amō</a:t>
            </a:r>
            <a:r>
              <a:rPr lang="en-US" sz="2000" dirty="0" smtClean="0">
                <a:latin typeface="Cambria" panose="02040503050406030204" pitchFamily="18" charset="0"/>
              </a:rPr>
              <a:t>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7581" y="2121865"/>
            <a:ext cx="163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Present</a:t>
            </a:r>
            <a:endParaRPr lang="en-US" dirty="0">
              <a:latin typeface="Cambria" panose="020405030504060302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575948"/>
              </p:ext>
            </p:extLst>
          </p:nvPr>
        </p:nvGraphicFramePr>
        <p:xfrm>
          <a:off x="4565072" y="2545878"/>
          <a:ext cx="306647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237">
                  <a:extLst>
                    <a:ext uri="{9D8B030D-6E8A-4147-A177-3AD203B41FA5}">
                      <a16:colId xmlns:a16="http://schemas.microsoft.com/office/drawing/2014/main" val="4073569076"/>
                    </a:ext>
                  </a:extLst>
                </a:gridCol>
                <a:gridCol w="1533237">
                  <a:extLst>
                    <a:ext uri="{9D8B030D-6E8A-4147-A177-3AD203B41FA5}">
                      <a16:colId xmlns:a16="http://schemas.microsoft.com/office/drawing/2014/main" val="2928542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Singular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Plural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85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amabo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amabimus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335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amabis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amabitis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376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amabit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amabunt</a:t>
                      </a:r>
                      <a:endParaRPr lang="en-US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653434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565072" y="2119281"/>
            <a:ext cx="163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Future</a:t>
            </a:r>
            <a:endParaRPr lang="en-US" dirty="0">
              <a:latin typeface="Cambria" panose="02040503050406030204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435928"/>
              </p:ext>
            </p:extLst>
          </p:nvPr>
        </p:nvGraphicFramePr>
        <p:xfrm>
          <a:off x="8042563" y="2545878"/>
          <a:ext cx="306647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237">
                  <a:extLst>
                    <a:ext uri="{9D8B030D-6E8A-4147-A177-3AD203B41FA5}">
                      <a16:colId xmlns:a16="http://schemas.microsoft.com/office/drawing/2014/main" val="4073569076"/>
                    </a:ext>
                  </a:extLst>
                </a:gridCol>
                <a:gridCol w="1533237">
                  <a:extLst>
                    <a:ext uri="{9D8B030D-6E8A-4147-A177-3AD203B41FA5}">
                      <a16:colId xmlns:a16="http://schemas.microsoft.com/office/drawing/2014/main" val="2928542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Singular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Plural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85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amabam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amabamus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335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amabas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amabatis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376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amabat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amabant</a:t>
                      </a:r>
                      <a:endParaRPr lang="en-US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653434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042563" y="2119281"/>
            <a:ext cx="163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Imperfect</a:t>
            </a:r>
            <a:endParaRPr lang="en-US" dirty="0">
              <a:latin typeface="Cambria" panose="02040503050406030204" pitchFamily="18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545522"/>
              </p:ext>
            </p:extLst>
          </p:nvPr>
        </p:nvGraphicFramePr>
        <p:xfrm>
          <a:off x="1087581" y="4741926"/>
          <a:ext cx="306647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237">
                  <a:extLst>
                    <a:ext uri="{9D8B030D-6E8A-4147-A177-3AD203B41FA5}">
                      <a16:colId xmlns:a16="http://schemas.microsoft.com/office/drawing/2014/main" val="4073569076"/>
                    </a:ext>
                  </a:extLst>
                </a:gridCol>
                <a:gridCol w="1533237">
                  <a:extLst>
                    <a:ext uri="{9D8B030D-6E8A-4147-A177-3AD203B41FA5}">
                      <a16:colId xmlns:a16="http://schemas.microsoft.com/office/drawing/2014/main" val="2928542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Singular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Plural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85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amavī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amavimus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335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amavistī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amavistis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376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amavit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amavērunt</a:t>
                      </a:r>
                      <a:endParaRPr lang="en-US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653434"/>
                  </a:ext>
                </a:extLst>
              </a:tr>
            </a:tbl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426024" y="5114274"/>
            <a:ext cx="661557" cy="1108428"/>
            <a:chOff x="426024" y="2689904"/>
            <a:chExt cx="661557" cy="1108428"/>
          </a:xfrm>
        </p:grpSpPr>
        <p:sp>
          <p:nvSpPr>
            <p:cNvPr id="22" name="TextBox 21"/>
            <p:cNvSpPr txBox="1"/>
            <p:nvPr/>
          </p:nvSpPr>
          <p:spPr>
            <a:xfrm>
              <a:off x="426024" y="2689904"/>
              <a:ext cx="62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Cambria" panose="02040503050406030204" pitchFamily="18" charset="0"/>
                </a:rPr>
                <a:t>1</a:t>
              </a:r>
              <a:r>
                <a:rPr lang="en-US" baseline="30000" dirty="0" smtClean="0">
                  <a:latin typeface="Cambria" panose="02040503050406030204" pitchFamily="18" charset="0"/>
                </a:rPr>
                <a:t>st</a:t>
              </a:r>
              <a:r>
                <a:rPr lang="en-US" dirty="0" smtClean="0">
                  <a:latin typeface="Cambria" panose="02040503050406030204" pitchFamily="18" charset="0"/>
                </a:rPr>
                <a:t>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6434" y="3059668"/>
              <a:ext cx="62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Cambria" panose="02040503050406030204" pitchFamily="18" charset="0"/>
                </a:rPr>
                <a:t>2</a:t>
              </a:r>
              <a:r>
                <a:rPr lang="en-US" baseline="30000" dirty="0" smtClean="0">
                  <a:latin typeface="Cambria" panose="02040503050406030204" pitchFamily="18" charset="0"/>
                </a:rPr>
                <a:t>nd</a:t>
              </a:r>
              <a:r>
                <a:rPr lang="en-US" dirty="0" smtClean="0">
                  <a:latin typeface="Cambria" panose="02040503050406030204" pitchFamily="18" charset="0"/>
                </a:rPr>
                <a:t> 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6025" y="3429000"/>
              <a:ext cx="62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Cambria" panose="02040503050406030204" pitchFamily="18" charset="0"/>
                </a:rPr>
                <a:t>3</a:t>
              </a:r>
              <a:r>
                <a:rPr lang="en-US" baseline="30000" dirty="0" smtClean="0">
                  <a:latin typeface="Cambria" panose="02040503050406030204" pitchFamily="18" charset="0"/>
                </a:rPr>
                <a:t>rd</a:t>
              </a:r>
              <a:r>
                <a:rPr lang="en-US" dirty="0" smtClean="0">
                  <a:latin typeface="Cambria" panose="02040503050406030204" pitchFamily="18" charset="0"/>
                </a:rPr>
                <a:t>  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087581" y="4315329"/>
            <a:ext cx="163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Perfect</a:t>
            </a:r>
            <a:endParaRPr lang="en-US" dirty="0">
              <a:latin typeface="Cambria" panose="02040503050406030204" pitchFamily="18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899798"/>
              </p:ext>
            </p:extLst>
          </p:nvPr>
        </p:nvGraphicFramePr>
        <p:xfrm>
          <a:off x="4569690" y="4739342"/>
          <a:ext cx="306647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237">
                  <a:extLst>
                    <a:ext uri="{9D8B030D-6E8A-4147-A177-3AD203B41FA5}">
                      <a16:colId xmlns:a16="http://schemas.microsoft.com/office/drawing/2014/main" val="4073569076"/>
                    </a:ext>
                  </a:extLst>
                </a:gridCol>
                <a:gridCol w="1533237">
                  <a:extLst>
                    <a:ext uri="{9D8B030D-6E8A-4147-A177-3AD203B41FA5}">
                      <a16:colId xmlns:a16="http://schemas.microsoft.com/office/drawing/2014/main" val="2928542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Singular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Plural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85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amaveram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amaveramus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335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amaveras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amaveratis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376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amaverat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amaverant</a:t>
                      </a:r>
                      <a:endParaRPr lang="en-US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653434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569690" y="4312745"/>
            <a:ext cx="163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Pluperfect</a:t>
            </a:r>
            <a:endParaRPr lang="en-US" dirty="0">
              <a:latin typeface="Cambria" panose="02040503050406030204" pitchFamily="18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988802"/>
              </p:ext>
            </p:extLst>
          </p:nvPr>
        </p:nvGraphicFramePr>
        <p:xfrm>
          <a:off x="8042563" y="4739342"/>
          <a:ext cx="306647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237">
                  <a:extLst>
                    <a:ext uri="{9D8B030D-6E8A-4147-A177-3AD203B41FA5}">
                      <a16:colId xmlns:a16="http://schemas.microsoft.com/office/drawing/2014/main" val="4073569076"/>
                    </a:ext>
                  </a:extLst>
                </a:gridCol>
                <a:gridCol w="1533237">
                  <a:extLst>
                    <a:ext uri="{9D8B030D-6E8A-4147-A177-3AD203B41FA5}">
                      <a16:colId xmlns:a16="http://schemas.microsoft.com/office/drawing/2014/main" val="2928542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Singular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Plural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85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amaverō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amaverimus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335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amaveris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amaveritis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376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amaverit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amaverint</a:t>
                      </a:r>
                      <a:endParaRPr lang="en-US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653434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8042563" y="4312745"/>
            <a:ext cx="163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Future Perfect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9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stellar" panose="020A0402060406010301" pitchFamily="18" charset="0"/>
              </a:rPr>
              <a:t>to be</a:t>
            </a:r>
            <a:endParaRPr lang="en-US" dirty="0"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Everyone’s favorite irregular verb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sum </a:t>
            </a:r>
            <a:r>
              <a:rPr lang="en-US" dirty="0" err="1" smtClean="0">
                <a:latin typeface="Cambria" panose="02040503050406030204" pitchFamily="18" charset="0"/>
              </a:rPr>
              <a:t>esse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fui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futurus</a:t>
            </a:r>
            <a:r>
              <a:rPr lang="en-US" dirty="0" smtClean="0">
                <a:latin typeface="Cambria" panose="02040503050406030204" pitchFamily="18" charset="0"/>
              </a:rPr>
              <a:t>; e.g., Cogito ergo sum</a:t>
            </a:r>
          </a:p>
          <a:p>
            <a:pPr lvl="1"/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284363"/>
              </p:ext>
            </p:extLst>
          </p:nvPr>
        </p:nvGraphicFramePr>
        <p:xfrm>
          <a:off x="838200" y="3416631"/>
          <a:ext cx="306647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237">
                  <a:extLst>
                    <a:ext uri="{9D8B030D-6E8A-4147-A177-3AD203B41FA5}">
                      <a16:colId xmlns:a16="http://schemas.microsoft.com/office/drawing/2014/main" val="4073569076"/>
                    </a:ext>
                  </a:extLst>
                </a:gridCol>
                <a:gridCol w="1533237">
                  <a:extLst>
                    <a:ext uri="{9D8B030D-6E8A-4147-A177-3AD203B41FA5}">
                      <a16:colId xmlns:a16="http://schemas.microsoft.com/office/drawing/2014/main" val="2928542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Singular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Plural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85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sum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sumus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335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es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estis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376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est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sunt</a:t>
                      </a:r>
                      <a:endParaRPr lang="en-US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653434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76643" y="3803108"/>
            <a:ext cx="661557" cy="1108428"/>
            <a:chOff x="426024" y="2689904"/>
            <a:chExt cx="661557" cy="1108428"/>
          </a:xfrm>
        </p:grpSpPr>
        <p:sp>
          <p:nvSpPr>
            <p:cNvPr id="7" name="TextBox 6"/>
            <p:cNvSpPr txBox="1"/>
            <p:nvPr/>
          </p:nvSpPr>
          <p:spPr>
            <a:xfrm>
              <a:off x="426024" y="2689904"/>
              <a:ext cx="62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1</a:t>
              </a:r>
              <a:r>
                <a:rPr lang="en-US" baseline="30000" dirty="0" smtClean="0"/>
                <a:t>st</a:t>
              </a:r>
              <a:r>
                <a:rPr lang="en-US" dirty="0" smtClean="0"/>
                <a:t>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6434" y="3059668"/>
              <a:ext cx="62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2</a:t>
              </a:r>
              <a:r>
                <a:rPr lang="en-US" baseline="30000" dirty="0" smtClean="0"/>
                <a:t>nd</a:t>
              </a:r>
              <a:r>
                <a:rPr lang="en-US" dirty="0" smtClean="0"/>
                <a:t> 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6025" y="3429000"/>
              <a:ext cx="62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3</a:t>
              </a:r>
              <a:r>
                <a:rPr lang="en-US" baseline="30000" dirty="0" smtClean="0"/>
                <a:t>rd</a:t>
              </a:r>
              <a:r>
                <a:rPr lang="en-US" dirty="0" smtClean="0"/>
                <a:t>  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38200" y="3047299"/>
            <a:ext cx="163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0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stellar" panose="020A0402060406010301" pitchFamily="18" charset="0"/>
              </a:rPr>
              <a:t>So that’s it, right?</a:t>
            </a:r>
            <a:endParaRPr lang="en-US" dirty="0"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The entire Latin language, summed up in a bunch of annoying tables?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So let’s give it a shot – translate the Aeneid!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399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stellar" panose="020A0402060406010301" pitchFamily="18" charset="0"/>
              </a:rPr>
              <a:t>First, Vocab practice</a:t>
            </a:r>
            <a:endParaRPr lang="en-US" dirty="0"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 smtClean="0">
                <a:latin typeface="Cambria" panose="02040503050406030204" pitchFamily="18" charset="0"/>
              </a:rPr>
              <a:t>arma</a:t>
            </a:r>
            <a:r>
              <a:rPr lang="en-US" dirty="0" smtClean="0">
                <a:latin typeface="Cambria" panose="02040503050406030204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</a:rPr>
              <a:t>armorum</a:t>
            </a:r>
            <a:r>
              <a:rPr lang="en-US" dirty="0" smtClean="0">
                <a:latin typeface="Cambria" panose="02040503050406030204" pitchFamily="18" charset="0"/>
              </a:rPr>
              <a:t> (2</a:t>
            </a:r>
            <a:r>
              <a:rPr lang="en-US" baseline="30000" dirty="0" smtClean="0">
                <a:latin typeface="Cambria" panose="02040503050406030204" pitchFamily="18" charset="0"/>
              </a:rPr>
              <a:t>nd</a:t>
            </a:r>
            <a:r>
              <a:rPr lang="en-US" dirty="0" smtClean="0">
                <a:latin typeface="Cambria" panose="02040503050406030204" pitchFamily="18" charset="0"/>
              </a:rPr>
              <a:t> n) -- weapons</a:t>
            </a:r>
          </a:p>
          <a:p>
            <a:pPr lvl="1"/>
            <a:r>
              <a:rPr lang="en-US" dirty="0" err="1" smtClean="0">
                <a:latin typeface="Cambria" panose="02040503050406030204" pitchFamily="18" charset="0"/>
              </a:rPr>
              <a:t>vir</a:t>
            </a:r>
            <a:r>
              <a:rPr lang="en-US" dirty="0" smtClean="0">
                <a:latin typeface="Cambria" panose="02040503050406030204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</a:rPr>
              <a:t>viri</a:t>
            </a:r>
            <a:r>
              <a:rPr lang="en-US" dirty="0" smtClean="0">
                <a:latin typeface="Cambria" panose="02040503050406030204" pitchFamily="18" charset="0"/>
              </a:rPr>
              <a:t> (2</a:t>
            </a:r>
            <a:r>
              <a:rPr lang="en-US" baseline="30000" dirty="0" smtClean="0">
                <a:latin typeface="Cambria" panose="02040503050406030204" pitchFamily="18" charset="0"/>
              </a:rPr>
              <a:t>nd</a:t>
            </a:r>
            <a:r>
              <a:rPr lang="en-US" dirty="0" smtClean="0">
                <a:latin typeface="Cambria" panose="02040503050406030204" pitchFamily="18" charset="0"/>
              </a:rPr>
              <a:t> m) -- man</a:t>
            </a:r>
          </a:p>
          <a:p>
            <a:pPr lvl="1"/>
            <a:r>
              <a:rPr lang="en-US" dirty="0" err="1" smtClean="0">
                <a:latin typeface="Cambria" panose="02040503050406030204" pitchFamily="18" charset="0"/>
              </a:rPr>
              <a:t>cano</a:t>
            </a:r>
            <a:r>
              <a:rPr lang="en-US" dirty="0" smtClean="0">
                <a:latin typeface="Cambria" panose="02040503050406030204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</a:rPr>
              <a:t>canere</a:t>
            </a:r>
            <a:r>
              <a:rPr lang="en-US" dirty="0" smtClean="0">
                <a:latin typeface="Cambria" panose="02040503050406030204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</a:rPr>
              <a:t>cecini</a:t>
            </a:r>
            <a:r>
              <a:rPr lang="en-US" dirty="0" smtClean="0">
                <a:latin typeface="Cambria" panose="02040503050406030204" pitchFamily="18" charset="0"/>
              </a:rPr>
              <a:t>, cantus -- to sing</a:t>
            </a:r>
          </a:p>
        </p:txBody>
      </p:sp>
    </p:spTree>
    <p:extLst>
      <p:ext uri="{BB962C8B-B14F-4D97-AF65-F5344CB8AC3E}">
        <p14:creationId xmlns:p14="http://schemas.microsoft.com/office/powerpoint/2010/main" val="22246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stellar" panose="020A0402060406010301" pitchFamily="18" charset="0"/>
              </a:rPr>
              <a:t>Next, a note on Vergil</a:t>
            </a:r>
            <a:endParaRPr lang="en-US" dirty="0"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latin typeface="Cambria" panose="02040503050406030204" pitchFamily="18" charset="0"/>
              </a:rPr>
              <a:t>The Aeneid: secretly the most epic work of Odyssey fanfiction ever</a:t>
            </a:r>
          </a:p>
          <a:p>
            <a:pPr lvl="2"/>
            <a:r>
              <a:rPr lang="en-US" dirty="0" smtClean="0">
                <a:latin typeface="Cambria" panose="02040503050406030204" pitchFamily="18" charset="0"/>
              </a:rPr>
              <a:t>Romans were big fans of Greek culture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Written in the weirdest meter of all time: </a:t>
            </a:r>
            <a:r>
              <a:rPr lang="en-US" b="1" dirty="0" smtClean="0">
                <a:latin typeface="Cambria" panose="02040503050406030204" pitchFamily="18" charset="0"/>
              </a:rPr>
              <a:t>dactylic hexameter</a:t>
            </a:r>
            <a:endParaRPr lang="en-US" dirty="0" smtClean="0">
              <a:latin typeface="Cambria" panose="02040503050406030204" pitchFamily="18" charset="0"/>
            </a:endParaRPr>
          </a:p>
          <a:p>
            <a:pPr lvl="2"/>
            <a:r>
              <a:rPr lang="en-US" dirty="0" smtClean="0">
                <a:latin typeface="Cambria" panose="02040503050406030204" pitchFamily="18" charset="0"/>
              </a:rPr>
              <a:t>Worked great for ancient Greek, </a:t>
            </a:r>
            <a:r>
              <a:rPr lang="en-US" dirty="0" err="1" smtClean="0">
                <a:latin typeface="Cambria" panose="02040503050406030204" pitchFamily="18" charset="0"/>
              </a:rPr>
              <a:t>kinda</a:t>
            </a:r>
            <a:r>
              <a:rPr lang="en-US" dirty="0" smtClean="0">
                <a:latin typeface="Cambria" panose="02040503050406030204" pitchFamily="18" charset="0"/>
              </a:rPr>
              <a:t> awkward for Latin</a:t>
            </a:r>
          </a:p>
          <a:p>
            <a:pPr lvl="2"/>
            <a:r>
              <a:rPr lang="en-US" dirty="0" smtClean="0">
                <a:latin typeface="Cambria" panose="02040503050406030204" pitchFamily="18" charset="0"/>
              </a:rPr>
              <a:t>3-syllable dactyls (long short short)</a:t>
            </a:r>
          </a:p>
          <a:p>
            <a:pPr lvl="2"/>
            <a:r>
              <a:rPr lang="en-US" dirty="0" smtClean="0">
                <a:latin typeface="Cambria" panose="02040503050406030204" pitchFamily="18" charset="0"/>
              </a:rPr>
              <a:t>2-syllable spondees (long long)</a:t>
            </a:r>
          </a:p>
          <a:p>
            <a:pPr lvl="2"/>
            <a:r>
              <a:rPr lang="en-US" dirty="0" smtClean="0">
                <a:latin typeface="Cambria" panose="02040503050406030204" pitchFamily="18" charset="0"/>
              </a:rPr>
              <a:t>16 syllables per line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044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stellar" panose="020A0402060406010301" pitchFamily="18" charset="0"/>
              </a:rPr>
              <a:t>The Aeneid: Lines 1-4</a:t>
            </a:r>
            <a:endParaRPr lang="en-US" dirty="0">
              <a:latin typeface="Castellar" panose="020A0402060406010301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Cambria" panose="02040503050406030204" pitchFamily="18" charset="0"/>
              </a:rPr>
              <a:t>Arma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virumque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cano</a:t>
            </a:r>
            <a:r>
              <a:rPr lang="en-US" dirty="0" smtClean="0">
                <a:latin typeface="Cambria" panose="02040503050406030204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</a:rPr>
              <a:t>Trojae</a:t>
            </a:r>
            <a:r>
              <a:rPr lang="en-US" dirty="0" smtClean="0">
                <a:latin typeface="Cambria" panose="02040503050406030204" pitchFamily="18" charset="0"/>
              </a:rPr>
              <a:t> qui primus ab </a:t>
            </a:r>
            <a:r>
              <a:rPr lang="en-US" dirty="0" err="1" smtClean="0">
                <a:latin typeface="Cambria" panose="02040503050406030204" pitchFamily="18" charset="0"/>
              </a:rPr>
              <a:t>oris</a:t>
            </a:r>
            <a:endParaRPr lang="en-US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ambria" panose="02040503050406030204" pitchFamily="18" charset="0"/>
              </a:rPr>
              <a:t>Italiam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fato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profugus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Lavinaque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venit</a:t>
            </a:r>
            <a:endParaRPr lang="en-US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ambria" panose="02040503050406030204" pitchFamily="18" charset="0"/>
              </a:rPr>
              <a:t>litora</a:t>
            </a:r>
            <a:r>
              <a:rPr lang="en-US" dirty="0" smtClean="0">
                <a:latin typeface="Cambria" panose="02040503050406030204" pitchFamily="18" charset="0"/>
              </a:rPr>
              <a:t> – </a:t>
            </a:r>
            <a:r>
              <a:rPr lang="en-US" dirty="0" err="1" smtClean="0">
                <a:latin typeface="Cambria" panose="02040503050406030204" pitchFamily="18" charset="0"/>
              </a:rPr>
              <a:t>mult</a:t>
            </a:r>
            <a:r>
              <a:rPr lang="en-US" i="1" dirty="0" err="1" smtClean="0">
                <a:latin typeface="Cambria" panose="02040503050406030204" pitchFamily="18" charset="0"/>
              </a:rPr>
              <a:t>em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ille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i="1" dirty="0" smtClean="0">
                <a:latin typeface="Cambria" panose="02040503050406030204" pitchFamily="18" charset="0"/>
              </a:rPr>
              <a:t>et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terres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iactatus</a:t>
            </a:r>
            <a:r>
              <a:rPr lang="en-US" dirty="0" smtClean="0">
                <a:latin typeface="Cambria" panose="02040503050406030204" pitchFamily="18" charset="0"/>
              </a:rPr>
              <a:t> et alto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Cambria" panose="02040503050406030204" pitchFamily="18" charset="0"/>
              </a:rPr>
              <a:t>vi </a:t>
            </a:r>
            <a:r>
              <a:rPr lang="en-US" dirty="0" err="1" smtClean="0">
                <a:latin typeface="Cambria" panose="02040503050406030204" pitchFamily="18" charset="0"/>
              </a:rPr>
              <a:t>superum</a:t>
            </a:r>
            <a:r>
              <a:rPr lang="en-US" dirty="0" smtClean="0">
                <a:latin typeface="Cambria" panose="02040503050406030204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</a:rPr>
              <a:t>saevae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memorem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Iunonis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ob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iram</a:t>
            </a:r>
            <a:endParaRPr lang="en-US" dirty="0">
              <a:latin typeface="Cambria" panose="02040503050406030204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914401" y="1453593"/>
            <a:ext cx="7242047" cy="400357"/>
            <a:chOff x="914401" y="1481025"/>
            <a:chExt cx="6830293" cy="400357"/>
          </a:xfrm>
        </p:grpSpPr>
        <p:grpSp>
          <p:nvGrpSpPr>
            <p:cNvPr id="30" name="Group 29"/>
            <p:cNvGrpSpPr/>
            <p:nvPr/>
          </p:nvGrpSpPr>
          <p:grpSpPr>
            <a:xfrm>
              <a:off x="914401" y="1481025"/>
              <a:ext cx="6830293" cy="358760"/>
              <a:chOff x="914401" y="1481025"/>
              <a:chExt cx="6830293" cy="35876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914401" y="1807153"/>
                <a:ext cx="24014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Arc 12"/>
              <p:cNvSpPr/>
              <p:nvPr/>
            </p:nvSpPr>
            <p:spPr>
              <a:xfrm rot="8226750">
                <a:off x="1314713" y="1485642"/>
                <a:ext cx="382583" cy="349522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Arc 13"/>
              <p:cNvSpPr/>
              <p:nvPr/>
            </p:nvSpPr>
            <p:spPr>
              <a:xfrm rot="8226750">
                <a:off x="1799626" y="1481025"/>
                <a:ext cx="382583" cy="349522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2267533" y="1811774"/>
                <a:ext cx="24014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Arc 15"/>
              <p:cNvSpPr/>
              <p:nvPr/>
            </p:nvSpPr>
            <p:spPr>
              <a:xfrm rot="8226750">
                <a:off x="2667845" y="1490263"/>
                <a:ext cx="382583" cy="349522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Arc 16"/>
              <p:cNvSpPr/>
              <p:nvPr/>
            </p:nvSpPr>
            <p:spPr>
              <a:xfrm rot="8226750">
                <a:off x="3245115" y="1485646"/>
                <a:ext cx="382583" cy="349522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3726874" y="1811773"/>
                <a:ext cx="24014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281066" y="1811774"/>
                <a:ext cx="24014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729016" y="1807155"/>
                <a:ext cx="24014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264736" y="1807156"/>
                <a:ext cx="24014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777353" y="1811772"/>
                <a:ext cx="24014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Arc 25"/>
              <p:cNvSpPr/>
              <p:nvPr/>
            </p:nvSpPr>
            <p:spPr>
              <a:xfrm rot="8226750">
                <a:off x="6177665" y="1490261"/>
                <a:ext cx="382583" cy="349522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Arc 26"/>
              <p:cNvSpPr/>
              <p:nvPr/>
            </p:nvSpPr>
            <p:spPr>
              <a:xfrm rot="8226750">
                <a:off x="6662578" y="1485644"/>
                <a:ext cx="382583" cy="349522"/>
              </a:xfrm>
              <a:prstGeom prst="arc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7158195" y="1807162"/>
                <a:ext cx="24014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7504549" y="1811779"/>
                <a:ext cx="24014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Connector 31"/>
            <p:cNvCxnSpPr/>
            <p:nvPr/>
          </p:nvCxnSpPr>
          <p:spPr>
            <a:xfrm flipH="1">
              <a:off x="2159009" y="1636653"/>
              <a:ext cx="138544" cy="24300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3613747" y="1638374"/>
              <a:ext cx="138544" cy="24300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4620509" y="1622801"/>
              <a:ext cx="138544" cy="24300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5608797" y="1622804"/>
              <a:ext cx="138544" cy="24300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7040444" y="1622800"/>
              <a:ext cx="138544" cy="24300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914400" y="2382984"/>
            <a:ext cx="765352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Cambria" panose="02040503050406030204" pitchFamily="18" charset="0"/>
              </a:rPr>
              <a:t>I sing of arms and a man, who, exiled, came first from the shores of Troy</a:t>
            </a:r>
          </a:p>
          <a:p>
            <a:pPr>
              <a:spcAft>
                <a:spcPts val="600"/>
              </a:spcAft>
            </a:pPr>
            <a:endParaRPr lang="en-US" dirty="0">
              <a:latin typeface="Cambria" panose="02040503050406030204" pitchFamily="18" charset="0"/>
            </a:endParaRPr>
          </a:p>
          <a:p>
            <a:pPr>
              <a:spcAft>
                <a:spcPts val="600"/>
              </a:spcAft>
            </a:pPr>
            <a:endParaRPr lang="en-US" dirty="0">
              <a:latin typeface="Cambria" panose="02040503050406030204" pitchFamily="18" charset="0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latin typeface="Cambria" panose="02040503050406030204" pitchFamily="18" charset="0"/>
              </a:rPr>
              <a:t>by fate to Italy and </a:t>
            </a:r>
            <a:r>
              <a:rPr lang="en-US" dirty="0" err="1" smtClean="0">
                <a:latin typeface="Cambria" panose="02040503050406030204" pitchFamily="18" charset="0"/>
              </a:rPr>
              <a:t>Lavinian</a:t>
            </a:r>
            <a:r>
              <a:rPr lang="en-US" dirty="0" smtClean="0">
                <a:latin typeface="Cambria" panose="02040503050406030204" pitchFamily="18" charset="0"/>
              </a:rPr>
              <a:t> shores</a:t>
            </a:r>
          </a:p>
          <a:p>
            <a:pPr>
              <a:spcAft>
                <a:spcPts val="600"/>
              </a:spcAft>
            </a:pPr>
            <a:endParaRPr lang="en-US" dirty="0">
              <a:latin typeface="Cambria" panose="02040503050406030204" pitchFamily="18" charset="0"/>
            </a:endParaRPr>
          </a:p>
          <a:p>
            <a:pPr>
              <a:spcAft>
                <a:spcPts val="600"/>
              </a:spcAft>
            </a:pPr>
            <a:endParaRPr lang="en-US" dirty="0">
              <a:latin typeface="Cambria" panose="02040503050406030204" pitchFamily="18" charset="0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latin typeface="Cambria" panose="02040503050406030204" pitchFamily="18" charset="0"/>
              </a:rPr>
              <a:t>when that man was thrown greatly on both land and sea</a:t>
            </a:r>
          </a:p>
          <a:p>
            <a:pPr>
              <a:spcAft>
                <a:spcPts val="600"/>
              </a:spcAft>
            </a:pPr>
            <a:endParaRPr lang="en-US" dirty="0">
              <a:latin typeface="Cambria" panose="02040503050406030204" pitchFamily="18" charset="0"/>
            </a:endParaRPr>
          </a:p>
          <a:p>
            <a:pPr>
              <a:spcAft>
                <a:spcPts val="600"/>
              </a:spcAft>
            </a:pPr>
            <a:endParaRPr lang="en-US" dirty="0">
              <a:latin typeface="Cambria" panose="02040503050406030204" pitchFamily="18" charset="0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latin typeface="Cambria" panose="02040503050406030204" pitchFamily="18" charset="0"/>
              </a:rPr>
              <a:t>by force of the gods above, of fierce Juno because of </a:t>
            </a:r>
            <a:r>
              <a:rPr lang="en-US" dirty="0" err="1" smtClean="0">
                <a:latin typeface="Cambria" panose="02040503050406030204" pitchFamily="18" charset="0"/>
              </a:rPr>
              <a:t>unforgetting</a:t>
            </a:r>
            <a:r>
              <a:rPr lang="en-US" dirty="0" smtClean="0">
                <a:latin typeface="Cambria" panose="02040503050406030204" pitchFamily="18" charset="0"/>
              </a:rPr>
              <a:t> ire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23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stellar" panose="020A0402060406010301" pitchFamily="18" charset="0"/>
              </a:rPr>
              <a:t>Sources Cited</a:t>
            </a:r>
            <a:endParaRPr lang="en-US" dirty="0"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buAutoNum type="arabicPeriod"/>
            </a:pPr>
            <a:r>
              <a:rPr lang="en-US" dirty="0" smtClean="0"/>
              <a:t>Map by Norman Einstein </a:t>
            </a:r>
            <a:r>
              <a:rPr lang="en-US" dirty="0"/>
              <a:t>- Based on a map from The National Geographic Magazine Vol.173 No.6 June 1988., CC BY-SA 3.0,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commons.wikimedia.org/w/index.php?curid=241378</a:t>
            </a:r>
            <a:endParaRPr lang="en-US" dirty="0" smtClean="0">
              <a:latin typeface="Cambria" panose="02040503050406030204" pitchFamily="18" charset="0"/>
            </a:endParaRPr>
          </a:p>
          <a:p>
            <a:pPr marL="914400" lvl="1" indent="-457200">
              <a:buAutoNum type="arabicPeriod" startAt="2"/>
            </a:pPr>
            <a:r>
              <a:rPr lang="en-US" i="1" dirty="0" smtClean="0">
                <a:latin typeface="Cambria" panose="02040503050406030204" pitchFamily="18" charset="0"/>
              </a:rPr>
              <a:t>Ad Infinitum: A Biography of Latin</a:t>
            </a:r>
            <a:r>
              <a:rPr lang="en-US" dirty="0" smtClean="0">
                <a:latin typeface="Cambria" panose="02040503050406030204" pitchFamily="18" charset="0"/>
              </a:rPr>
              <a:t> by Nicholas </a:t>
            </a:r>
            <a:r>
              <a:rPr lang="en-US" dirty="0" err="1" smtClean="0">
                <a:latin typeface="Cambria" panose="02040503050406030204" pitchFamily="18" charset="0"/>
              </a:rPr>
              <a:t>Ostler</a:t>
            </a:r>
            <a:endParaRPr lang="en-US" dirty="0" smtClean="0">
              <a:latin typeface="Cambria" panose="02040503050406030204" pitchFamily="18" charset="0"/>
            </a:endParaRPr>
          </a:p>
          <a:p>
            <a:pPr marL="914400" lvl="1" indent="-457200">
              <a:buAutoNum type="arabicPeriod" startAt="2"/>
            </a:pPr>
            <a:r>
              <a:rPr lang="en-US" i="1" dirty="0" smtClean="0">
                <a:latin typeface="Cambria" panose="02040503050406030204" pitchFamily="18" charset="0"/>
              </a:rPr>
              <a:t>A Natural History of Latin</a:t>
            </a:r>
            <a:r>
              <a:rPr lang="en-US" dirty="0" smtClean="0">
                <a:latin typeface="Cambria" panose="02040503050406030204" pitchFamily="18" charset="0"/>
              </a:rPr>
              <a:t> by Tore Janson</a:t>
            </a:r>
          </a:p>
          <a:p>
            <a:pPr marL="914400" lvl="1" indent="-457200">
              <a:buAutoNum type="arabicPeriod" startAt="2"/>
            </a:pPr>
            <a:r>
              <a:rPr lang="en-US" dirty="0" smtClean="0">
                <a:latin typeface="Cambria" panose="02040503050406030204" pitchFamily="18" charset="0"/>
              </a:rPr>
              <a:t>latin-dictionary.net</a:t>
            </a:r>
          </a:p>
          <a:p>
            <a:pPr lvl="1"/>
            <a:endParaRPr lang="en-US" i="1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12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stellar" panose="020A0402060406010301" pitchFamily="18" charset="0"/>
              </a:rPr>
              <a:t>Roman Historians</a:t>
            </a:r>
            <a:endParaRPr lang="en-US" dirty="0"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buAutoNum type="arabicPeriod"/>
            </a:pPr>
            <a:r>
              <a:rPr lang="en-US" dirty="0" smtClean="0"/>
              <a:t>Livy: </a:t>
            </a:r>
            <a:r>
              <a:rPr lang="en-US" i="1" dirty="0" smtClean="0"/>
              <a:t>The History of Rome</a:t>
            </a:r>
          </a:p>
          <a:p>
            <a:pPr lvl="2"/>
            <a:r>
              <a:rPr lang="en-US" dirty="0" smtClean="0"/>
              <a:t>highly stylized account of early Roman history, from Romulus and Remus onward</a:t>
            </a:r>
          </a:p>
          <a:p>
            <a:pPr lvl="2"/>
            <a:r>
              <a:rPr lang="en-US" dirty="0" smtClean="0"/>
              <a:t>often like reading a fable: the lesson is less about actual historical facts of early Rome, and more indicative of the values held in Livy’s time</a:t>
            </a:r>
          </a:p>
          <a:p>
            <a:pPr marL="914400" lvl="1" indent="-457200">
              <a:buAutoNum type="arabicPeriod"/>
            </a:pPr>
            <a:r>
              <a:rPr lang="en-US" dirty="0" smtClean="0">
                <a:latin typeface="Cambria" panose="02040503050406030204" pitchFamily="18" charset="0"/>
              </a:rPr>
              <a:t>Tacitus: </a:t>
            </a:r>
            <a:r>
              <a:rPr lang="en-US" i="1" dirty="0" smtClean="0">
                <a:latin typeface="Cambria" panose="02040503050406030204" pitchFamily="18" charset="0"/>
              </a:rPr>
              <a:t>Annals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</a:p>
          <a:p>
            <a:pPr lvl="2"/>
            <a:r>
              <a:rPr lang="en-US" dirty="0" smtClean="0">
                <a:latin typeface="Cambria" panose="02040503050406030204" pitchFamily="18" charset="0"/>
              </a:rPr>
              <a:t>perhaps the least biased and most factual biographer of the Roman emperors</a:t>
            </a:r>
          </a:p>
          <a:p>
            <a:pPr lvl="2"/>
            <a:r>
              <a:rPr lang="en-US" dirty="0" smtClean="0">
                <a:latin typeface="Cambria" panose="02040503050406030204" pitchFamily="18" charset="0"/>
              </a:rPr>
              <a:t>can be a bit convoluted to read </a:t>
            </a:r>
          </a:p>
          <a:p>
            <a:pPr marL="914400" lvl="1" indent="-457200">
              <a:buAutoNum type="arabicPeriod"/>
            </a:pPr>
            <a:r>
              <a:rPr lang="en-US" dirty="0" smtClean="0">
                <a:latin typeface="Cambria" panose="02040503050406030204" pitchFamily="18" charset="0"/>
              </a:rPr>
              <a:t>Suetonius: </a:t>
            </a:r>
            <a:r>
              <a:rPr lang="en-US" i="1" dirty="0" smtClean="0">
                <a:latin typeface="Cambria" panose="02040503050406030204" pitchFamily="18" charset="0"/>
              </a:rPr>
              <a:t>The Lives of the Caesars</a:t>
            </a:r>
          </a:p>
          <a:p>
            <a:pPr lvl="2"/>
            <a:r>
              <a:rPr lang="en-US" dirty="0" smtClean="0">
                <a:latin typeface="Cambria" panose="02040503050406030204" pitchFamily="18" charset="0"/>
              </a:rPr>
              <a:t>a wildly biased biographer of the Roman emperors</a:t>
            </a:r>
          </a:p>
          <a:p>
            <a:pPr lvl="2"/>
            <a:r>
              <a:rPr lang="en-US" dirty="0" smtClean="0">
                <a:latin typeface="Cambria" panose="02040503050406030204" pitchFamily="18" charset="0"/>
              </a:rPr>
              <a:t>pretty entertaining if you want to read about Nero fiddling on the roof watching Rome burn</a:t>
            </a:r>
          </a:p>
          <a:p>
            <a:pPr lvl="1"/>
            <a:endParaRPr lang="en-US" i="1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32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stellar" panose="020A0402060406010301" pitchFamily="18" charset="0"/>
              </a:rPr>
              <a:t>Origin of Rome</a:t>
            </a:r>
            <a:endParaRPr lang="en-US" dirty="0">
              <a:latin typeface="Castellar" panose="020A0402060406010301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665372"/>
            <a:ext cx="67543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Rome went from a tiny village to a giant empire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Founded April 21, 753 </a:t>
            </a:r>
            <a:r>
              <a:rPr lang="en-US" dirty="0" smtClean="0">
                <a:latin typeface="Cambria" panose="02040503050406030204" pitchFamily="18" charset="0"/>
              </a:rPr>
              <a:t>BCE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</a:rPr>
              <a:t>Romulus and Remus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Roman Forum: center of the 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</a:rPr>
              <a:t>7 hills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</a:rPr>
              <a:t>Forum lies between Capitoline and Palatine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037" y="1392920"/>
            <a:ext cx="3778494" cy="50379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93083"/>
            <a:ext cx="6153150" cy="451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stellar" panose="020A0402060406010301" pitchFamily="18" charset="0"/>
              </a:rPr>
              <a:t>Development of Latin</a:t>
            </a:r>
            <a:endParaRPr lang="en-US" dirty="0">
              <a:latin typeface="Castellar" panose="020A0402060406010301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580488" cy="4351338"/>
          </a:xfrm>
        </p:spPr>
      </p:pic>
      <p:sp>
        <p:nvSpPr>
          <p:cNvPr id="7" name="TextBox 6"/>
          <p:cNvSpPr txBox="1"/>
          <p:nvPr/>
        </p:nvSpPr>
        <p:spPr>
          <a:xfrm>
            <a:off x="838200" y="6153913"/>
            <a:ext cx="295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mbria" panose="02040503050406030204" pitchFamily="18" charset="0"/>
              </a:rPr>
              <a:t>1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9432" y="1690688"/>
            <a:ext cx="675436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</a:rPr>
              <a:t>Not actually the most extra language ever but very close (see: ancient Greek)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</a:rPr>
              <a:t>lacks: dual person, middle voice, aorist tense, and operative/</a:t>
            </a:r>
            <a:r>
              <a:rPr lang="en-US" sz="2000" dirty="0" err="1" smtClean="0">
                <a:latin typeface="Cambria" panose="02040503050406030204" pitchFamily="18" charset="0"/>
              </a:rPr>
              <a:t>benedictive</a:t>
            </a:r>
            <a:r>
              <a:rPr lang="en-US" sz="2000" dirty="0" smtClean="0">
                <a:latin typeface="Cambria" panose="02040503050406030204" pitchFamily="18" charset="0"/>
              </a:rPr>
              <a:t> moods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</a:rPr>
              <a:t>Language family: Indo-European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related to Umbrian, Faliscan, Venetic, Oscan, </a:t>
            </a:r>
            <a:r>
              <a:rPr lang="en-US" sz="2000" dirty="0" err="1" smtClean="0">
                <a:latin typeface="Cambria" panose="02040503050406030204" pitchFamily="18" charset="0"/>
              </a:rPr>
              <a:t>Sabellian</a:t>
            </a:r>
            <a:endParaRPr lang="en-US" sz="2000" dirty="0" smtClean="0"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</a:rPr>
              <a:t>heavily influenced by Etruscan (like French on English)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</a:rPr>
              <a:t>Earliest inscriptions: 6</a:t>
            </a:r>
            <a:r>
              <a:rPr lang="en-US" sz="2000" baseline="30000" dirty="0" smtClean="0">
                <a:latin typeface="Cambria" panose="02040503050406030204" pitchFamily="18" charset="0"/>
              </a:rPr>
              <a:t>th</a:t>
            </a:r>
            <a:r>
              <a:rPr lang="en-US" sz="2000" dirty="0" smtClean="0">
                <a:latin typeface="Cambria" panose="02040503050406030204" pitchFamily="18" charset="0"/>
              </a:rPr>
              <a:t> c BCE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</a:rPr>
              <a:t>Advent of literary tradition: late 3</a:t>
            </a:r>
            <a:r>
              <a:rPr lang="en-US" sz="2000" baseline="30000" dirty="0" smtClean="0">
                <a:latin typeface="Cambria" panose="02040503050406030204" pitchFamily="18" charset="0"/>
              </a:rPr>
              <a:t>rd</a:t>
            </a:r>
            <a:r>
              <a:rPr lang="en-US" sz="2000" dirty="0" smtClean="0">
                <a:latin typeface="Cambria" panose="02040503050406030204" pitchFamily="18" charset="0"/>
              </a:rPr>
              <a:t> c BCE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</a:rPr>
              <a:t>Took over any region conquered by Rome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</a:rPr>
              <a:t>“</a:t>
            </a:r>
            <a:r>
              <a:rPr lang="en-US" sz="2000" dirty="0" err="1" smtClean="0">
                <a:latin typeface="Cambria" panose="02040503050406030204" pitchFamily="18" charset="0"/>
              </a:rPr>
              <a:t>Graeca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</a:rPr>
              <a:t>doctrix</a:t>
            </a:r>
            <a:r>
              <a:rPr lang="en-US" sz="2000" dirty="0" smtClean="0">
                <a:latin typeface="Cambria" panose="02040503050406030204" pitchFamily="18" charset="0"/>
              </a:rPr>
              <a:t> omnium </a:t>
            </a:r>
            <a:r>
              <a:rPr lang="en-US" sz="2000" dirty="0" err="1" smtClean="0">
                <a:latin typeface="Cambria" panose="02040503050406030204" pitchFamily="18" charset="0"/>
              </a:rPr>
              <a:t>linguarum</a:t>
            </a:r>
            <a:r>
              <a:rPr lang="en-US" sz="2000" dirty="0" smtClean="0">
                <a:latin typeface="Cambria" panose="02040503050406030204" pitchFamily="18" charset="0"/>
              </a:rPr>
              <a:t>, Latina imperatrix omnium </a:t>
            </a:r>
            <a:r>
              <a:rPr lang="en-US" sz="2000" dirty="0" err="1" smtClean="0">
                <a:latin typeface="Cambria" panose="02040503050406030204" pitchFamily="18" charset="0"/>
              </a:rPr>
              <a:t>linguarum</a:t>
            </a:r>
            <a:r>
              <a:rPr lang="en-US" sz="2000" dirty="0" smtClean="0">
                <a:latin typeface="Cambria" panose="02040503050406030204" pitchFamily="18" charset="0"/>
              </a:rPr>
              <a:t>” –Honorius of </a:t>
            </a:r>
            <a:r>
              <a:rPr lang="en-US" sz="2000" dirty="0" err="1" smtClean="0">
                <a:latin typeface="Cambria" panose="02040503050406030204" pitchFamily="18" charset="0"/>
              </a:rPr>
              <a:t>Autun</a:t>
            </a:r>
            <a:endParaRPr lang="en-US" sz="2000" dirty="0" smtClean="0">
              <a:latin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21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stellar" panose="020A0402060406010301" pitchFamily="18" charset="0"/>
              </a:rPr>
              <a:t>Influence of Etruria</a:t>
            </a:r>
            <a:endParaRPr lang="en-US" dirty="0"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Etruscan is not an Indo-European language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apparently totally unrelated to all other tribes of Italy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possibly related to Trojans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Etruscans were once the dominant power in Italy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wealthier, more powerful, and more advanced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influence on Latin comparable to that of French on English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Story of Aeneas likely Etruscan in origin</a:t>
            </a:r>
          </a:p>
          <a:p>
            <a:endParaRPr lang="en-US" dirty="0" smtClean="0">
              <a:latin typeface="Cambria" panose="02040503050406030204" pitchFamily="18" charset="0"/>
            </a:endParaRPr>
          </a:p>
          <a:p>
            <a:endParaRPr lang="en-US" dirty="0" smtClean="0">
              <a:latin typeface="Cambria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7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stellar" panose="020A0402060406010301" pitchFamily="18" charset="0"/>
              </a:rPr>
              <a:t>Latin Alphabet</a:t>
            </a:r>
            <a:endParaRPr lang="en-US" dirty="0"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805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Greek alphabet borrowed by Etruscans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Etruscans wrote right to left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Didn’t distinguish between [c] and [g]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Lost numerous letters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Rule: K before A, Q before V, otherwise C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Etruscan alphabet borrowed by Latin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Kept some of the oddities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Reinstated the letters O, B, and D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All but dropped the letter K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Readopted Y and Z in 1</a:t>
            </a:r>
            <a:r>
              <a:rPr lang="en-US" baseline="30000" dirty="0" smtClean="0">
                <a:latin typeface="Cambria" panose="02040503050406030204" pitchFamily="18" charset="0"/>
              </a:rPr>
              <a:t>st</a:t>
            </a:r>
            <a:r>
              <a:rPr lang="en-US" dirty="0" smtClean="0">
                <a:latin typeface="Cambria" panose="02040503050406030204" pitchFamily="18" charset="0"/>
              </a:rPr>
              <a:t> c BCE for borrowed Greek words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Consonantal I and U</a:t>
            </a:r>
          </a:p>
          <a:p>
            <a:pPr marL="457200" lvl="1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endParaRPr lang="en-US" dirty="0" smtClean="0">
              <a:latin typeface="Cambria" panose="02040503050406030204" pitchFamily="18" charset="0"/>
            </a:endParaRPr>
          </a:p>
          <a:p>
            <a:endParaRPr lang="en-US" dirty="0" smtClean="0">
              <a:latin typeface="Cambria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54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stellar" panose="020A0402060406010301" pitchFamily="18" charset="0"/>
              </a:rPr>
              <a:t>Pronunciation</a:t>
            </a:r>
            <a:endParaRPr lang="en-US" dirty="0"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805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Mostly how you’d expect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especially if you’re familiar with Italian/Spanish vowels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A few caveats: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c = k 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v = w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g is always </a:t>
            </a:r>
            <a:r>
              <a:rPr lang="en-US" dirty="0" smtClean="0">
                <a:latin typeface="Cambria" panose="02040503050406030204" pitchFamily="18" charset="0"/>
              </a:rPr>
              <a:t>hard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diphthongs: ae, </a:t>
            </a:r>
            <a:r>
              <a:rPr lang="en-US" dirty="0" err="1" smtClean="0">
                <a:latin typeface="Cambria" panose="02040503050406030204" pitchFamily="18" charset="0"/>
              </a:rPr>
              <a:t>oe</a:t>
            </a:r>
            <a:r>
              <a:rPr lang="en-US" dirty="0" smtClean="0">
                <a:latin typeface="Cambria" panose="02040503050406030204" pitchFamily="18" charset="0"/>
              </a:rPr>
              <a:t>, au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A few examples: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Cogito ergo sum</a:t>
            </a:r>
          </a:p>
          <a:p>
            <a:pPr lvl="1"/>
            <a:r>
              <a:rPr lang="en-US" dirty="0" err="1" smtClean="0">
                <a:latin typeface="Cambria" panose="02040503050406030204" pitchFamily="18" charset="0"/>
              </a:rPr>
              <a:t>Veni</a:t>
            </a:r>
            <a:r>
              <a:rPr lang="en-US" dirty="0" smtClean="0">
                <a:latin typeface="Cambria" panose="02040503050406030204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</a:rPr>
              <a:t>vidi</a:t>
            </a:r>
            <a:r>
              <a:rPr lang="en-US" dirty="0" smtClean="0">
                <a:latin typeface="Cambria" panose="02040503050406030204" pitchFamily="18" charset="0"/>
              </a:rPr>
              <a:t>, vici</a:t>
            </a:r>
          </a:p>
          <a:p>
            <a:pPr lvl="1"/>
            <a:r>
              <a:rPr lang="en-US" dirty="0" err="1" smtClean="0">
                <a:latin typeface="Cambria" panose="02040503050406030204" pitchFamily="18" charset="0"/>
              </a:rPr>
              <a:t>Iulius</a:t>
            </a:r>
            <a:r>
              <a:rPr lang="en-US" dirty="0" smtClean="0">
                <a:latin typeface="Cambria" panose="02040503050406030204" pitchFamily="18" charset="0"/>
              </a:rPr>
              <a:t> Caesar</a:t>
            </a:r>
          </a:p>
          <a:p>
            <a:pPr marL="457200" lvl="1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endParaRPr lang="en-US" dirty="0" smtClean="0">
              <a:latin typeface="Cambria" panose="02040503050406030204" pitchFamily="18" charset="0"/>
            </a:endParaRPr>
          </a:p>
          <a:p>
            <a:endParaRPr lang="en-US" dirty="0" smtClean="0">
              <a:latin typeface="Cambria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7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stellar" panose="020A0402060406010301" pitchFamily="18" charset="0"/>
              </a:rPr>
              <a:t>Basic Grammar</a:t>
            </a:r>
            <a:endParaRPr lang="en-US" dirty="0"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No real rules for word order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Nouns are </a:t>
            </a:r>
            <a:r>
              <a:rPr lang="en-US" b="1" dirty="0" smtClean="0">
                <a:latin typeface="Cambria" panose="02040503050406030204" pitchFamily="18" charset="0"/>
              </a:rPr>
              <a:t>declined</a:t>
            </a:r>
            <a:r>
              <a:rPr lang="en-US" dirty="0" smtClean="0">
                <a:latin typeface="Cambria" panose="02040503050406030204" pitchFamily="18" charset="0"/>
              </a:rPr>
              <a:t> and have a </a:t>
            </a:r>
            <a:r>
              <a:rPr lang="en-US" b="1" dirty="0" smtClean="0">
                <a:latin typeface="Cambria" panose="02040503050406030204" pitchFamily="18" charset="0"/>
              </a:rPr>
              <a:t>gender</a:t>
            </a: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Verbs are </a:t>
            </a:r>
            <a:r>
              <a:rPr lang="en-US" b="1" dirty="0" smtClean="0">
                <a:latin typeface="Cambria" panose="02040503050406030204" pitchFamily="18" charset="0"/>
              </a:rPr>
              <a:t>conjugated </a:t>
            </a:r>
            <a:r>
              <a:rPr lang="en-US" dirty="0" smtClean="0">
                <a:latin typeface="Cambria" panose="02040503050406030204" pitchFamily="18" charset="0"/>
              </a:rPr>
              <a:t>and (usually) go at the </a:t>
            </a:r>
            <a:r>
              <a:rPr lang="en-US" b="1" dirty="0" smtClean="0">
                <a:latin typeface="Cambria" panose="02040503050406030204" pitchFamily="18" charset="0"/>
              </a:rPr>
              <a:t>end</a:t>
            </a:r>
            <a:r>
              <a:rPr lang="en-US" dirty="0" smtClean="0">
                <a:latin typeface="Cambria" panose="02040503050406030204" pitchFamily="18" charset="0"/>
              </a:rPr>
              <a:t> of the sentence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Also there are way too many verb tenses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Declensions / conjugations = patterns of endings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There are </a:t>
            </a:r>
            <a:r>
              <a:rPr lang="en-US" b="1" dirty="0" smtClean="0">
                <a:latin typeface="Cambria" panose="02040503050406030204" pitchFamily="18" charset="0"/>
              </a:rPr>
              <a:t>no</a:t>
            </a:r>
            <a:r>
              <a:rPr lang="en-US" dirty="0" smtClean="0">
                <a:latin typeface="Cambria" panose="02040503050406030204" pitchFamily="18" charset="0"/>
              </a:rPr>
              <a:t> articles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Because that would just be too extra at this point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but seriously those are </a:t>
            </a:r>
            <a:r>
              <a:rPr lang="en-US" dirty="0" err="1" smtClean="0">
                <a:latin typeface="Cambria" panose="02040503050406030204" pitchFamily="18" charset="0"/>
              </a:rPr>
              <a:t>kinda</a:t>
            </a:r>
            <a:r>
              <a:rPr lang="en-US" dirty="0" smtClean="0">
                <a:latin typeface="Cambria" panose="02040503050406030204" pitchFamily="18" charset="0"/>
              </a:rPr>
              <a:t> just a modern Western thing (see: Russian)</a:t>
            </a:r>
          </a:p>
        </p:txBody>
      </p:sp>
    </p:spTree>
    <p:extLst>
      <p:ext uri="{BB962C8B-B14F-4D97-AF65-F5344CB8AC3E}">
        <p14:creationId xmlns:p14="http://schemas.microsoft.com/office/powerpoint/2010/main" val="122161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stellar" panose="020A0402060406010301" pitchFamily="18" charset="0"/>
              </a:rPr>
              <a:t>Nouns</a:t>
            </a:r>
            <a:endParaRPr lang="en-US" dirty="0"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Case determines role in sentence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3 genders: feminine, masculine, and neuter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5 declensions that we care about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5 cases in each declension: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Nominative (subject)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Genitive (ownership)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Dative (indirect object)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Accusative (direct object)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Ablative (prepositions / miscellaneous)</a:t>
            </a:r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544" y="2951429"/>
            <a:ext cx="2640256" cy="322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8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38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astellar" panose="020A0402060406010301" pitchFamily="18" charset="0"/>
              </a:rPr>
              <a:t>Important declensions</a:t>
            </a:r>
            <a:endParaRPr lang="en-US" dirty="0">
              <a:latin typeface="Castellar" panose="020A0402060406010301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928631"/>
              </p:ext>
            </p:extLst>
          </p:nvPr>
        </p:nvGraphicFramePr>
        <p:xfrm>
          <a:off x="1096817" y="1578646"/>
          <a:ext cx="306647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237">
                  <a:extLst>
                    <a:ext uri="{9D8B030D-6E8A-4147-A177-3AD203B41FA5}">
                      <a16:colId xmlns:a16="http://schemas.microsoft.com/office/drawing/2014/main" val="4073569076"/>
                    </a:ext>
                  </a:extLst>
                </a:gridCol>
                <a:gridCol w="1533237">
                  <a:extLst>
                    <a:ext uri="{9D8B030D-6E8A-4147-A177-3AD203B41FA5}">
                      <a16:colId xmlns:a16="http://schemas.microsoft.com/office/drawing/2014/main" val="2928542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Singular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Plural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85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a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ae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335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ae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arum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376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ae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īs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067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am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as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835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ā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īs</a:t>
                      </a:r>
                      <a:endParaRPr lang="en-US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653434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148336"/>
              </p:ext>
            </p:extLst>
          </p:nvPr>
        </p:nvGraphicFramePr>
        <p:xfrm>
          <a:off x="4562763" y="1578646"/>
          <a:ext cx="306647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237">
                  <a:extLst>
                    <a:ext uri="{9D8B030D-6E8A-4147-A177-3AD203B41FA5}">
                      <a16:colId xmlns:a16="http://schemas.microsoft.com/office/drawing/2014/main" val="4073569076"/>
                    </a:ext>
                  </a:extLst>
                </a:gridCol>
                <a:gridCol w="1533237">
                  <a:extLst>
                    <a:ext uri="{9D8B030D-6E8A-4147-A177-3AD203B41FA5}">
                      <a16:colId xmlns:a16="http://schemas.microsoft.com/office/drawing/2014/main" val="2928542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Singular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Plural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85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us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ī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335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i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orum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376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o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īs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067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um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os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835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o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īs</a:t>
                      </a:r>
                      <a:endParaRPr lang="en-US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65343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96817" y="1136504"/>
            <a:ext cx="202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1</a:t>
            </a:r>
            <a:r>
              <a:rPr lang="en-US" baseline="30000" dirty="0" smtClean="0">
                <a:latin typeface="Cambria" panose="02040503050406030204" pitchFamily="18" charset="0"/>
              </a:rPr>
              <a:t>st</a:t>
            </a:r>
            <a:r>
              <a:rPr lang="en-US" dirty="0" smtClean="0">
                <a:latin typeface="Cambria" panose="02040503050406030204" pitchFamily="18" charset="0"/>
              </a:rPr>
              <a:t> Feminine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2763" y="1132297"/>
            <a:ext cx="202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2</a:t>
            </a:r>
            <a:r>
              <a:rPr lang="en-US" baseline="30000" dirty="0" smtClean="0">
                <a:latin typeface="Cambria" panose="02040503050406030204" pitchFamily="18" charset="0"/>
              </a:rPr>
              <a:t>nd</a:t>
            </a:r>
            <a:r>
              <a:rPr lang="en-US" dirty="0" smtClean="0">
                <a:latin typeface="Cambria" panose="02040503050406030204" pitchFamily="18" charset="0"/>
              </a:rPr>
              <a:t> Masculine</a:t>
            </a:r>
            <a:endParaRPr lang="en-US" dirty="0">
              <a:latin typeface="Cambria" panose="020405030504060302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445086"/>
              </p:ext>
            </p:extLst>
          </p:nvPr>
        </p:nvGraphicFramePr>
        <p:xfrm>
          <a:off x="8028709" y="1578646"/>
          <a:ext cx="306647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237">
                  <a:extLst>
                    <a:ext uri="{9D8B030D-6E8A-4147-A177-3AD203B41FA5}">
                      <a16:colId xmlns:a16="http://schemas.microsoft.com/office/drawing/2014/main" val="4073569076"/>
                    </a:ext>
                  </a:extLst>
                </a:gridCol>
                <a:gridCol w="1533237">
                  <a:extLst>
                    <a:ext uri="{9D8B030D-6E8A-4147-A177-3AD203B41FA5}">
                      <a16:colId xmlns:a16="http://schemas.microsoft.com/office/drawing/2014/main" val="2928542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Singular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Plural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85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um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a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335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i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orum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376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o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īs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067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um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a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835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o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īs</a:t>
                      </a:r>
                      <a:endParaRPr lang="en-US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653434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028709" y="1132297"/>
            <a:ext cx="202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2</a:t>
            </a:r>
            <a:r>
              <a:rPr lang="en-US" baseline="30000" dirty="0" smtClean="0">
                <a:latin typeface="Cambria" panose="02040503050406030204" pitchFamily="18" charset="0"/>
              </a:rPr>
              <a:t>nd</a:t>
            </a:r>
            <a:r>
              <a:rPr lang="en-US" dirty="0" smtClean="0">
                <a:latin typeface="Cambria" panose="02040503050406030204" pitchFamily="18" charset="0"/>
              </a:rPr>
              <a:t> Neuter</a:t>
            </a:r>
            <a:endParaRPr lang="en-US" dirty="0">
              <a:latin typeface="Cambria" panose="02040503050406030204" pitchFamily="18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729178"/>
              </p:ext>
            </p:extLst>
          </p:nvPr>
        </p:nvGraphicFramePr>
        <p:xfrm>
          <a:off x="2630054" y="4387715"/>
          <a:ext cx="306647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237">
                  <a:extLst>
                    <a:ext uri="{9D8B030D-6E8A-4147-A177-3AD203B41FA5}">
                      <a16:colId xmlns:a16="http://schemas.microsoft.com/office/drawing/2014/main" val="4073569076"/>
                    </a:ext>
                  </a:extLst>
                </a:gridCol>
                <a:gridCol w="1533237">
                  <a:extLst>
                    <a:ext uri="{9D8B030D-6E8A-4147-A177-3AD203B41FA5}">
                      <a16:colId xmlns:a16="http://schemas.microsoft.com/office/drawing/2014/main" val="2928542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Singular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Plural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85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--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ēs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335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is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um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376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ī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ibus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067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em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ēs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835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e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ibus</a:t>
                      </a:r>
                      <a:endParaRPr lang="en-US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653434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1928087" y="4748702"/>
            <a:ext cx="621150" cy="1920239"/>
            <a:chOff x="394850" y="2133599"/>
            <a:chExt cx="621150" cy="1920239"/>
          </a:xfrm>
        </p:grpSpPr>
        <p:sp>
          <p:nvSpPr>
            <p:cNvPr id="19" name="TextBox 18"/>
            <p:cNvSpPr txBox="1"/>
            <p:nvPr/>
          </p:nvSpPr>
          <p:spPr>
            <a:xfrm>
              <a:off x="394853" y="2133599"/>
              <a:ext cx="62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Cambria" panose="02040503050406030204" pitchFamily="18" charset="0"/>
                </a:rPr>
                <a:t>nom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4852" y="2539814"/>
              <a:ext cx="62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Cambria" panose="02040503050406030204" pitchFamily="18" charset="0"/>
                </a:rPr>
                <a:t>gen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4851" y="2945842"/>
              <a:ext cx="62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>
                  <a:latin typeface="Cambria" panose="02040503050406030204" pitchFamily="18" charset="0"/>
                </a:rPr>
                <a:t>dat</a:t>
              </a:r>
              <a:endParaRPr lang="en-US" dirty="0" smtClean="0">
                <a:latin typeface="Cambria" panose="020405030504060302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4850" y="3315174"/>
              <a:ext cx="62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>
                  <a:latin typeface="Cambria" panose="02040503050406030204" pitchFamily="18" charset="0"/>
                </a:rPr>
                <a:t>acc</a:t>
              </a:r>
              <a:endParaRPr lang="en-US" dirty="0" smtClean="0">
                <a:latin typeface="Cambria" panose="020405030504060302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4850" y="3684506"/>
              <a:ext cx="62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>
                  <a:latin typeface="Cambria" panose="02040503050406030204" pitchFamily="18" charset="0"/>
                </a:rPr>
                <a:t>abl</a:t>
              </a:r>
              <a:endParaRPr lang="en-US" dirty="0" smtClean="0">
                <a:latin typeface="Cambria" panose="02040503050406030204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630054" y="3982519"/>
            <a:ext cx="202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3</a:t>
            </a:r>
            <a:r>
              <a:rPr lang="en-US" baseline="30000" dirty="0" smtClean="0">
                <a:latin typeface="Cambria" panose="02040503050406030204" pitchFamily="18" charset="0"/>
              </a:rPr>
              <a:t>rd</a:t>
            </a:r>
            <a:r>
              <a:rPr lang="en-US" dirty="0" smtClean="0">
                <a:latin typeface="Cambria" panose="02040503050406030204" pitchFamily="18" charset="0"/>
              </a:rPr>
              <a:t> F/M</a:t>
            </a:r>
            <a:endParaRPr lang="en-US" dirty="0">
              <a:latin typeface="Cambria" panose="02040503050406030204" pitchFamily="18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829737"/>
              </p:ext>
            </p:extLst>
          </p:nvPr>
        </p:nvGraphicFramePr>
        <p:xfrm>
          <a:off x="6096000" y="4375835"/>
          <a:ext cx="306647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237">
                  <a:extLst>
                    <a:ext uri="{9D8B030D-6E8A-4147-A177-3AD203B41FA5}">
                      <a16:colId xmlns:a16="http://schemas.microsoft.com/office/drawing/2014/main" val="4073569076"/>
                    </a:ext>
                  </a:extLst>
                </a:gridCol>
                <a:gridCol w="1533237">
                  <a:extLst>
                    <a:ext uri="{9D8B030D-6E8A-4147-A177-3AD203B41FA5}">
                      <a16:colId xmlns:a16="http://schemas.microsoft.com/office/drawing/2014/main" val="2928542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Singular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Plural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85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--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dirty="0" smtClean="0">
                          <a:latin typeface="Cambria" panose="02040503050406030204" pitchFamily="18" charset="0"/>
                        </a:rPr>
                        <a:t>)a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335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is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dirty="0" smtClean="0">
                          <a:latin typeface="Cambria" panose="02040503050406030204" pitchFamily="18" charset="0"/>
                        </a:rPr>
                        <a:t>)um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376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ī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ibus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067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--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dirty="0" smtClean="0">
                          <a:latin typeface="Cambria" panose="02040503050406030204" pitchFamily="18" charset="0"/>
                        </a:rPr>
                        <a:t>)a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835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(</a:t>
                      </a:r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dirty="0" smtClean="0">
                          <a:latin typeface="Cambria" panose="02040503050406030204" pitchFamily="18" charset="0"/>
                        </a:rPr>
                        <a:t>/)e</a:t>
                      </a:r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ambria" panose="02040503050406030204" pitchFamily="18" charset="0"/>
                        </a:rPr>
                        <a:t>ibus</a:t>
                      </a:r>
                      <a:endParaRPr lang="en-US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653434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096000" y="3929486"/>
            <a:ext cx="202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3</a:t>
            </a:r>
            <a:r>
              <a:rPr lang="en-US" baseline="30000" dirty="0" smtClean="0">
                <a:latin typeface="Cambria" panose="02040503050406030204" pitchFamily="18" charset="0"/>
              </a:rPr>
              <a:t>rd</a:t>
            </a:r>
            <a:r>
              <a:rPr lang="en-US" dirty="0" smtClean="0">
                <a:latin typeface="Cambria" panose="02040503050406030204" pitchFamily="18" charset="0"/>
              </a:rPr>
              <a:t> Neuter</a:t>
            </a:r>
            <a:endParaRPr lang="en-US" dirty="0">
              <a:latin typeface="Cambria" panose="020405030504060302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86770" y="1883447"/>
            <a:ext cx="621150" cy="1920239"/>
            <a:chOff x="394850" y="2133599"/>
            <a:chExt cx="621150" cy="1920239"/>
          </a:xfrm>
        </p:grpSpPr>
        <p:sp>
          <p:nvSpPr>
            <p:cNvPr id="28" name="TextBox 27"/>
            <p:cNvSpPr txBox="1"/>
            <p:nvPr/>
          </p:nvSpPr>
          <p:spPr>
            <a:xfrm>
              <a:off x="394853" y="2133599"/>
              <a:ext cx="62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Cambria" panose="02040503050406030204" pitchFamily="18" charset="0"/>
                </a:rPr>
                <a:t>nom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4852" y="2539814"/>
              <a:ext cx="62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Cambria" panose="02040503050406030204" pitchFamily="18" charset="0"/>
                </a:rPr>
                <a:t>gen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4851" y="2945842"/>
              <a:ext cx="62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>
                  <a:latin typeface="Cambria" panose="02040503050406030204" pitchFamily="18" charset="0"/>
                </a:rPr>
                <a:t>dat</a:t>
              </a:r>
              <a:endParaRPr lang="en-US" dirty="0" smtClean="0">
                <a:latin typeface="Cambria" panose="020405030504060302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4850" y="3315174"/>
              <a:ext cx="62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>
                  <a:latin typeface="Cambria" panose="02040503050406030204" pitchFamily="18" charset="0"/>
                </a:rPr>
                <a:t>acc</a:t>
              </a:r>
              <a:endParaRPr lang="en-US" dirty="0" smtClean="0">
                <a:latin typeface="Cambria" panose="020405030504060302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4850" y="3684506"/>
              <a:ext cx="621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>
                  <a:latin typeface="Cambria" panose="02040503050406030204" pitchFamily="18" charset="0"/>
                </a:rPr>
                <a:t>abl</a:t>
              </a:r>
              <a:endParaRPr lang="en-US" dirty="0" smtClean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691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3046</TotalTime>
  <Words>1319</Words>
  <Application>Microsoft Office PowerPoint</Application>
  <PresentationFormat>Widescreen</PresentationFormat>
  <Paragraphs>353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Castellar</vt:lpstr>
      <vt:lpstr>Office Theme</vt:lpstr>
      <vt:lpstr>Latin</vt:lpstr>
      <vt:lpstr>Origin of Rome</vt:lpstr>
      <vt:lpstr>Development of Latin</vt:lpstr>
      <vt:lpstr>Influence of Etruria</vt:lpstr>
      <vt:lpstr>Latin Alphabet</vt:lpstr>
      <vt:lpstr>Pronunciation</vt:lpstr>
      <vt:lpstr>Basic Grammar</vt:lpstr>
      <vt:lpstr>Nouns</vt:lpstr>
      <vt:lpstr>Important declensions</vt:lpstr>
      <vt:lpstr>Example declensions</vt:lpstr>
      <vt:lpstr>Verbs</vt:lpstr>
      <vt:lpstr>Example Conjugation</vt:lpstr>
      <vt:lpstr>to be</vt:lpstr>
      <vt:lpstr>So that’s it, right?</vt:lpstr>
      <vt:lpstr>First, Vocab practice</vt:lpstr>
      <vt:lpstr>Next, a note on Vergil</vt:lpstr>
      <vt:lpstr>The Aeneid: Lines 1-4</vt:lpstr>
      <vt:lpstr>Sources Cited</vt:lpstr>
      <vt:lpstr>Roman Historians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</dc:title>
  <dc:creator>Emma Batson</dc:creator>
  <cp:lastModifiedBy>Emma Batson</cp:lastModifiedBy>
  <cp:revision>58</cp:revision>
  <dcterms:created xsi:type="dcterms:W3CDTF">2017-10-08T03:47:48Z</dcterms:created>
  <dcterms:modified xsi:type="dcterms:W3CDTF">2017-11-18T19:45:41Z</dcterms:modified>
</cp:coreProperties>
</file>